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53"/>
  </p:notesMasterIdLst>
  <p:sldIdLst>
    <p:sldId id="682" r:id="rId2"/>
    <p:sldId id="839" r:id="rId3"/>
    <p:sldId id="665" r:id="rId4"/>
    <p:sldId id="766" r:id="rId5"/>
    <p:sldId id="858" r:id="rId6"/>
    <p:sldId id="683" r:id="rId7"/>
    <p:sldId id="478" r:id="rId8"/>
    <p:sldId id="619" r:id="rId9"/>
    <p:sldId id="487" r:id="rId10"/>
    <p:sldId id="668" r:id="rId11"/>
    <p:sldId id="653" r:id="rId12"/>
    <p:sldId id="672" r:id="rId13"/>
    <p:sldId id="671" r:id="rId14"/>
    <p:sldId id="674" r:id="rId15"/>
    <p:sldId id="677" r:id="rId16"/>
    <p:sldId id="767" r:id="rId17"/>
    <p:sldId id="768" r:id="rId18"/>
    <p:sldId id="784" r:id="rId19"/>
    <p:sldId id="823" r:id="rId20"/>
    <p:sldId id="859" r:id="rId21"/>
    <p:sldId id="860" r:id="rId22"/>
    <p:sldId id="861" r:id="rId23"/>
    <p:sldId id="783" r:id="rId24"/>
    <p:sldId id="630" r:id="rId25"/>
    <p:sldId id="631" r:id="rId26"/>
    <p:sldId id="632" r:id="rId27"/>
    <p:sldId id="633" r:id="rId28"/>
    <p:sldId id="864" r:id="rId29"/>
    <p:sldId id="625" r:id="rId30"/>
    <p:sldId id="277" r:id="rId31"/>
    <p:sldId id="793" r:id="rId32"/>
    <p:sldId id="794" r:id="rId33"/>
    <p:sldId id="796" r:id="rId34"/>
    <p:sldId id="797" r:id="rId35"/>
    <p:sldId id="798" r:id="rId36"/>
    <p:sldId id="799" r:id="rId37"/>
    <p:sldId id="801" r:id="rId38"/>
    <p:sldId id="840" r:id="rId39"/>
    <p:sldId id="765" r:id="rId40"/>
    <p:sldId id="857" r:id="rId41"/>
    <p:sldId id="748" r:id="rId42"/>
    <p:sldId id="769" r:id="rId43"/>
    <p:sldId id="785" r:id="rId44"/>
    <p:sldId id="726" r:id="rId45"/>
    <p:sldId id="814" r:id="rId46"/>
    <p:sldId id="815" r:id="rId47"/>
    <p:sldId id="635" r:id="rId48"/>
    <p:sldId id="817" r:id="rId49"/>
    <p:sldId id="792" r:id="rId50"/>
    <p:sldId id="800" r:id="rId51"/>
    <p:sldId id="795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765B9"/>
    <a:srgbClr val="CC00FF"/>
    <a:srgbClr val="33CC33"/>
    <a:srgbClr val="00FFFF"/>
    <a:srgbClr val="99CCFF"/>
    <a:srgbClr val="FF9900"/>
    <a:srgbClr val="FF00FF"/>
    <a:srgbClr val="00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4" d="100"/>
          <a:sy n="114" d="100"/>
        </p:scale>
        <p:origin x="89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916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11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224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6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154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801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31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17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121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602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384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362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544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1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44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6225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306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402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6057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73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947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652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4620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709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470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02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4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00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6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7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24/05/2022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24/05/2022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24/05/2022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24/05/2022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24/05/2022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24/05/2022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71.png"/><Relationship Id="rId3" Type="http://schemas.openxmlformats.org/officeDocument/2006/relationships/image" Target="../media/image260.png"/><Relationship Id="rId7" Type="http://schemas.openxmlformats.org/officeDocument/2006/relationships/image" Target="../media/image301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50.png"/><Relationship Id="rId5" Type="http://schemas.openxmlformats.org/officeDocument/2006/relationships/image" Target="../media/image130.png"/><Relationship Id="rId15" Type="http://schemas.openxmlformats.org/officeDocument/2006/relationships/image" Target="../media/image20.png"/><Relationship Id="rId10" Type="http://schemas.openxmlformats.org/officeDocument/2006/relationships/image" Target="../media/image341.png"/><Relationship Id="rId4" Type="http://schemas.openxmlformats.org/officeDocument/2006/relationships/image" Target="../media/image19.png"/><Relationship Id="rId9" Type="http://schemas.openxmlformats.org/officeDocument/2006/relationships/image" Target="../media/image330.png"/><Relationship Id="rId14" Type="http://schemas.openxmlformats.org/officeDocument/2006/relationships/image" Target="../media/image38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22.png"/><Relationship Id="rId4" Type="http://schemas.openxmlformats.org/officeDocument/2006/relationships/image" Target="../media/image403.png"/><Relationship Id="rId9" Type="http://schemas.openxmlformats.org/officeDocument/2006/relationships/image" Target="../media/image1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2.png"/><Relationship Id="rId4" Type="http://schemas.openxmlformats.org/officeDocument/2006/relationships/image" Target="../media/image4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9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24.png"/><Relationship Id="rId4" Type="http://schemas.openxmlformats.org/officeDocument/2006/relationships/image" Target="../media/image500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28.png"/><Relationship Id="rId4" Type="http://schemas.openxmlformats.org/officeDocument/2006/relationships/image" Target="../media/image1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50.png"/><Relationship Id="rId10" Type="http://schemas.openxmlformats.org/officeDocument/2006/relationships/image" Target="../media/image300.png"/><Relationship Id="rId4" Type="http://schemas.openxmlformats.org/officeDocument/2006/relationships/image" Target="../media/image240.png"/><Relationship Id="rId9" Type="http://schemas.openxmlformats.org/officeDocument/2006/relationships/image" Target="../media/image2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8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50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101.png"/><Relationship Id="rId4" Type="http://schemas.openxmlformats.org/officeDocument/2006/relationships/image" Target="../media/image1080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2.png"/><Relationship Id="rId7" Type="http://schemas.openxmlformats.org/officeDocument/2006/relationships/image" Target="../media/image11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10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57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50.png"/><Relationship Id="rId4" Type="http://schemas.openxmlformats.org/officeDocument/2006/relationships/image" Target="../media/image1160.pn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55.pn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50.png"/><Relationship Id="rId4" Type="http://schemas.openxmlformats.org/officeDocument/2006/relationships/image" Target="../media/image1160.png"/><Relationship Id="rId9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40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70.png"/><Relationship Id="rId3" Type="http://schemas.openxmlformats.org/officeDocument/2006/relationships/image" Target="../media/image64.png"/><Relationship Id="rId7" Type="http://schemas.openxmlformats.org/officeDocument/2006/relationships/image" Target="../media/image410.png"/><Relationship Id="rId12" Type="http://schemas.openxmlformats.org/officeDocument/2006/relationships/image" Target="../media/image460.png"/><Relationship Id="rId2" Type="http://schemas.openxmlformats.org/officeDocument/2006/relationships/image" Target="../media/image63.png"/><Relationship Id="rId16" Type="http://schemas.openxmlformats.org/officeDocument/2006/relationships/image" Target="../media/image5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5" Type="http://schemas.openxmlformats.org/officeDocument/2006/relationships/image" Target="../media/image390.png"/><Relationship Id="rId15" Type="http://schemas.openxmlformats.org/officeDocument/2006/relationships/image" Target="../media/image490.png"/><Relationship Id="rId10" Type="http://schemas.openxmlformats.org/officeDocument/2006/relationships/image" Target="../media/image440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Relationship Id="rId14" Type="http://schemas.openxmlformats.org/officeDocument/2006/relationships/image" Target="../media/image4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12.png"/><Relationship Id="rId4" Type="http://schemas.openxmlformats.org/officeDocument/2006/relationships/image" Target="../media/image7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9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810.png"/><Relationship Id="rId4" Type="http://schemas.openxmlformats.org/officeDocument/2006/relationships/image" Target="../media/image7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4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www.indiana.edu/~jpa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1.png"/><Relationship Id="rId4" Type="http://schemas.openxmlformats.org/officeDocument/2006/relationships/image" Target="../media/image6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1.png"/><Relationship Id="rId2" Type="http://schemas.openxmlformats.org/officeDocument/2006/relationships/image" Target="../media/image14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44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9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1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15.png"/><Relationship Id="rId7" Type="http://schemas.openxmlformats.org/officeDocument/2006/relationships/image" Target="../media/image730.png"/><Relationship Id="rId12" Type="http://schemas.openxmlformats.org/officeDocument/2006/relationships/image" Target="../media/image14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11" Type="http://schemas.openxmlformats.org/officeDocument/2006/relationships/image" Target="../media/image771.png"/><Relationship Id="rId5" Type="http://schemas.openxmlformats.org/officeDocument/2006/relationships/image" Target="../media/image711.png"/><Relationship Id="rId10" Type="http://schemas.openxmlformats.org/officeDocument/2006/relationships/image" Target="../media/image761.png"/><Relationship Id="rId9" Type="http://schemas.openxmlformats.org/officeDocument/2006/relationships/image" Target="../media/image7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17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1.png"/><Relationship Id="rId7" Type="http://schemas.openxmlformats.org/officeDocument/2006/relationships/image" Target="../media/image12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0.png"/><Relationship Id="rId5" Type="http://schemas.openxmlformats.org/officeDocument/2006/relationships/image" Target="../media/image1220.png"/><Relationship Id="rId4" Type="http://schemas.openxmlformats.org/officeDocument/2006/relationships/image" Target="../media/image12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Theoretical review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exotic states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FPCP, </a:t>
            </a:r>
            <a:r>
              <a:rPr lang="it-IT" dirty="0" err="1"/>
              <a:t>May</a:t>
            </a:r>
            <a:r>
              <a:rPr lang="it-IT" dirty="0"/>
              <a:t> 24</a:t>
            </a:r>
            <a:r>
              <a:rPr lang="it-IT" baseline="30000" dirty="0"/>
              <a:t>th</a:t>
            </a:r>
            <a:r>
              <a:rPr lang="it-IT" dirty="0"/>
              <a:t>, 2022</a:t>
            </a:r>
          </a:p>
        </p:txBody>
      </p:sp>
      <p:pic>
        <p:nvPicPr>
          <p:cNvPr id="10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3" y="4741296"/>
            <a:ext cx="2581593" cy="143197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977893C-7489-42F6-8147-54D09032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296"/>
            <a:ext cx="3724430" cy="14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8600" y="1322732"/>
            <a:ext cx="4210515" cy="4590531"/>
          </a:xfrm>
          <a:prstGeom prst="roundRect">
            <a:avLst>
              <a:gd name="adj" fmla="val 8496"/>
            </a:avLst>
          </a:prstGeom>
          <a:solidFill>
            <a:schemeClr val="bg1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90166" y="5054495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Bignamini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>
                <a:solidFill>
                  <a:srgbClr val="C00000"/>
                </a:solidFill>
              </a:rPr>
              <a:t>PRL103 (2009) 162001</a:t>
            </a:r>
          </a:p>
        </p:txBody>
      </p:sp>
      <p:pic>
        <p:nvPicPr>
          <p:cNvPr id="25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3" y="1498888"/>
            <a:ext cx="3811509" cy="263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3"/>
              <p:cNvSpPr txBox="1"/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b="0" i="1" smtClean="0">
                            <a:latin typeface="Cambria Math"/>
                          </a:rPr>
                          <m:t>𝑋</m:t>
                        </m:r>
                        <m:r>
                          <a:rPr lang="it-IT" b="0" i="1" smtClean="0">
                            <a:latin typeface="Cambria Math"/>
                          </a:rPr>
                          <m:t>(</m:t>
                        </m:r>
                        <m:r>
                          <a:rPr lang="it-IT" b="0" i="1" smtClean="0">
                            <a:latin typeface="Cambria Math"/>
                          </a:rPr>
                          <m:t>3872</m:t>
                        </m:r>
                        <m:r>
                          <a:rPr lang="it-IT" b="0" i="1" smtClean="0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</a:rPr>
                      <m:t>30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 xmlns="">
          <p:sp>
            <p:nvSpPr>
              <p:cNvPr id="27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blipFill>
                <a:blip r:embed="rId5"/>
                <a:stretch>
                  <a:fillRect t="-1681" r="-2041" b="-168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5732" y="1974570"/>
            <a:ext cx="162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(CDF acceptance)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),</a:t>
                </a:r>
                <a:br>
                  <a:rPr lang="it-IT" dirty="0"/>
                </a:br>
                <a:r>
                  <a:rPr lang="it-IT" dirty="0"/>
                  <a:t>which 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to 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this is controversial because of the presence of comover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  <a:blipFill rotWithShape="0">
                <a:blip r:embed="rId14"/>
                <a:stretch>
                  <a:fillRect l="-1140" t="-1082" r="-1994" b="-1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5FA513-732D-7D4E-9ED1-296DA4153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319" y="1376320"/>
            <a:ext cx="3559337" cy="346016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C6CCFB-19E4-C5CC-CE4F-1A5EA78F80FD}"/>
              </a:ext>
            </a:extLst>
          </p:cNvPr>
          <p:cNvSpPr txBox="1"/>
          <p:nvPr/>
        </p:nvSpPr>
        <p:spPr>
          <a:xfrm>
            <a:off x="190166" y="4773554"/>
            <a:ext cx="4079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 </a:t>
            </a:r>
            <a:r>
              <a:rPr lang="it-IT" sz="1600" dirty="0" err="1"/>
              <a:t>comparison</a:t>
            </a:r>
            <a:r>
              <a:rPr lang="it-IT" sz="1600" dirty="0"/>
              <a:t> of production of </a:t>
            </a:r>
            <a:r>
              <a:rPr lang="it-IT" sz="1600" dirty="0" err="1"/>
              <a:t>other</a:t>
            </a:r>
            <a:r>
              <a:rPr lang="it-IT" sz="1600" dirty="0"/>
              <a:t> light nuclei </a:t>
            </a:r>
            <a:r>
              <a:rPr lang="it-IT" sz="1600" dirty="0" err="1"/>
              <a:t>suggests</a:t>
            </a:r>
            <a:r>
              <a:rPr lang="it-IT" sz="1600" dirty="0"/>
              <a:t> a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behavior</a:t>
            </a:r>
            <a:endParaRPr lang="it-IT" sz="1600" dirty="0"/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Guerrieri, Maiani, Piccinini, AP, Polosa, </a:t>
            </a:r>
            <a:r>
              <a:rPr lang="it-IT" sz="1600" dirty="0" err="1">
                <a:solidFill>
                  <a:srgbClr val="C00000"/>
                </a:solidFill>
              </a:rPr>
              <a:t>Riquer</a:t>
            </a:r>
            <a:r>
              <a:rPr lang="it-IT" sz="1600" dirty="0">
                <a:solidFill>
                  <a:srgbClr val="C00000"/>
                </a:solidFill>
              </a:rPr>
              <a:t>, PRD92 (2015) 3, 034028</a:t>
            </a:r>
          </a:p>
        </p:txBody>
      </p:sp>
    </p:spTree>
    <p:extLst>
      <p:ext uri="{BB962C8B-B14F-4D97-AF65-F5344CB8AC3E}">
        <p14:creationId xmlns:p14="http://schemas.microsoft.com/office/powerpoint/2010/main" val="41621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/>
      <p:bldP spid="2" grpId="0"/>
      <p:bldP spid="33" grpId="0" animBg="1"/>
      <p:bldP spid="67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creen Shot 2020-08-24 at 10.11.50.png" descr="Screen Shot 2020-08-24 at 10.11.50.png">
            <a:extLst>
              <a:ext uri="{FF2B5EF4-FFF2-40B4-BE49-F238E27FC236}">
                <a16:creationId xmlns:a16="http://schemas.microsoft.com/office/drawing/2014/main" id="{10387FBA-4607-B155-2028-4469E42E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35" y="4189884"/>
            <a:ext cx="3631232" cy="253590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Multiplicity dependence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(3872)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a fragile molecule?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175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LHCb 2009.06619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/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(3872)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/>
                  <a:t>a fragile molecule?</a:t>
                </a:r>
                <a:br>
                  <a:rPr lang="en-US" b="1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No.</a:t>
                </a:r>
              </a:p>
            </p:txBody>
          </p:sp>
        </mc:Choice>
        <mc:Fallback xmlns="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  <a:blipFill>
                <a:blip r:embed="rId6"/>
                <a:stretch>
                  <a:fillRect l="-1175" t="-2058" r="-783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4">
            <a:extLst>
              <a:ext uri="{FF2B5EF4-FFF2-40B4-BE49-F238E27FC236}">
                <a16:creationId xmlns:a16="http://schemas.microsoft.com/office/drawing/2014/main" id="{7F122B7C-4151-6535-6116-64CAB790E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8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9D80B91-6CE2-2510-EC35-47573814219C}"/>
              </a:ext>
            </a:extLst>
          </p:cNvPr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CMS JHEP04(2014), 103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are not molecules,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9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37CFA87D-2E2C-EEF8-FFC3-DC7A5486FF7C}"/>
              </a:ext>
            </a:extLst>
          </p:cNvPr>
          <p:cNvSpPr/>
          <p:nvPr/>
        </p:nvSpPr>
        <p:spPr>
          <a:xfrm>
            <a:off x="6280179" y="3105834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 is a molecule,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but it increases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A65D8D4C-7692-5B49-C522-2DEB1779C4AA}"/>
              </a:ext>
            </a:extLst>
          </p:cNvPr>
          <p:cNvSpPr txBox="1"/>
          <p:nvPr/>
        </p:nvSpPr>
        <p:spPr>
          <a:xfrm>
            <a:off x="6537657" y="382055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ALICE EPJC80, 9, 889</a:t>
            </a:r>
          </a:p>
        </p:txBody>
      </p:sp>
    </p:spTree>
    <p:extLst>
      <p:ext uri="{BB962C8B-B14F-4D97-AF65-F5344CB8AC3E}">
        <p14:creationId xmlns:p14="http://schemas.microsoft.com/office/powerpoint/2010/main" val="1518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5" grpId="0"/>
      <p:bldP spid="15" grpId="1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comover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302693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hadron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PLB138,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"/>
              <p:cNvSpPr txBox="1"/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/>
                  <a:t>Comover</a:t>
                </a:r>
                <a:r>
                  <a:rPr lang="en-US" dirty="0"/>
                  <a:t> Interaction </a:t>
                </a:r>
                <a:r>
                  <a:rPr lang="en-US" dirty="0">
                    <a:solidFill>
                      <a:schemeClr val="tx1"/>
                    </a:solidFill>
                  </a:rPr>
                  <a:t>Model one takes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successful at describing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data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blipFill rotWithShape="0">
                <a:blip r:embed="rId4"/>
                <a:stretch>
                  <a:fillRect l="-543" t="-1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6503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following</a:t>
            </a:r>
          </a:p>
        </p:txBody>
      </p:sp>
      <p:sp>
        <p:nvSpPr>
          <p:cNvPr id="14" name="heavy hadron number"/>
          <p:cNvSpPr txBox="1"/>
          <p:nvPr/>
        </p:nvSpPr>
        <p:spPr>
          <a:xfrm>
            <a:off x="1129788" y="2669526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hadron </a:t>
            </a:r>
            <a:r>
              <a:rPr lang="it-IT" sz="1800" dirty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4244838" y="2538010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>
                    <a:solidFill>
                      <a:srgbClr val="0000FF"/>
                    </a:solidFill>
                  </a:rPr>
                  <a:t>comover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blipFill rotWithShape="0"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416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81725" y="2899055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636388" y="3682767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75234" y="5424640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>
                <a:solidFill>
                  <a:srgbClr val="C00000"/>
                </a:solidFill>
              </a:rPr>
              <a:t>Ferreiro, 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0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 data</a:t>
                </a:r>
                <a:br>
                  <a:rPr lang="en-US" dirty="0"/>
                </a:br>
                <a:r>
                  <a:rPr lang="en-US" dirty="0"/>
                  <a:t>Using same cross sections as in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834996" y="5532115"/>
            <a:ext cx="5899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Esposito, Ferreiro, AP, Polosa, Salgado EPJC 81 (2021) 7, 669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/>
                  <a:t>Same model for a compact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  <a:blipFill>
                <a:blip r:embed="rId6"/>
                <a:stretch>
                  <a:fillRect t="-8197" r="-27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7283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5652117" y="4006788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5723951" y="368645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5754872" y="3818632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0A8FE5E6-E466-89EB-3644-4E83DA05BB75}"/>
              </a:ext>
            </a:extLst>
          </p:cNvPr>
          <p:cNvSpPr txBox="1"/>
          <p:nvPr/>
        </p:nvSpPr>
        <p:spPr>
          <a:xfrm>
            <a:off x="7850928" y="1902393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25A15CF4-A9BA-7ADA-4A05-4431B66EE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691" y="1960323"/>
            <a:ext cx="355679" cy="243640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AE5BB5DB-8021-1429-00E6-CAC38E72CBE7}"/>
              </a:ext>
            </a:extLst>
          </p:cNvPr>
          <p:cNvSpPr txBox="1"/>
          <p:nvPr/>
        </p:nvSpPr>
        <p:spPr>
          <a:xfrm>
            <a:off x="0" y="1902393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282F82D-9DB2-EF4A-61E6-389F14DD3E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0" y="1936165"/>
            <a:ext cx="335560" cy="3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2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Deuteron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coalescence</a:t>
            </a:r>
            <a:r>
              <a:rPr lang="it-IT" sz="3600" dirty="0">
                <a:solidFill>
                  <a:schemeClr val="tx2"/>
                </a:solidFill>
              </a:rPr>
              <a:t>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deuteron is known to be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Cross sections calculated from scattering of constituents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  <a:blipFill>
                <a:blip r:embed="rId4"/>
                <a:stretch>
                  <a:fillRect l="-129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39867" y="986859"/>
            <a:ext cx="700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Solution of the </a:t>
            </a:r>
            <a:r>
              <a:rPr lang="it-IT" sz="2400" dirty="0" err="1"/>
              <a:t>evolution</a:t>
            </a:r>
            <a:r>
              <a:rPr lang="it-IT" sz="2400" dirty="0"/>
              <a:t> </a:t>
            </a:r>
            <a:r>
              <a:rPr lang="it-IT" sz="2400" dirty="0" err="1"/>
              <a:t>equation</a:t>
            </a:r>
            <a:r>
              <a:rPr lang="it-IT" sz="2400" dirty="0"/>
              <a:t> with </a:t>
            </a:r>
            <a:r>
              <a:rPr lang="it-IT" sz="2400" dirty="0" err="1"/>
              <a:t>recombination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612305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2393004" y="2472950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Numbers of molecule at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 in Pythia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>
            <a:extLst>
              <a:ext uri="{FF2B5EF4-FFF2-40B4-BE49-F238E27FC236}">
                <a16:creationId xmlns:a16="http://schemas.microsoft.com/office/drawing/2014/main" id="{56CECBF0-1BB5-F48C-7A93-E6D0A0082A59}"/>
              </a:ext>
            </a:extLst>
          </p:cNvPr>
          <p:cNvSpPr txBox="1"/>
          <p:nvPr/>
        </p:nvSpPr>
        <p:spPr>
          <a:xfrm>
            <a:off x="7676056" y="2087354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13" name="Immagine 12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74022BF3-D98D-FA8D-6047-540AD81568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64" y="2106353"/>
            <a:ext cx="273578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66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again</a:t>
                </a: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it-IT" dirty="0" err="1"/>
                  <a:t>Controversies</a:t>
                </a:r>
                <a:r>
                  <a:rPr lang="it-IT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br>
                  <a:rPr lang="it-IT" dirty="0"/>
                </a:br>
                <a:r>
                  <a:rPr lang="it-IT" dirty="0"/>
                  <a:t>How is the 𝑋 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difference shown with a green band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  <a:blipFill>
                <a:blip r:embed="rId4"/>
                <a:stretch>
                  <a:fillRect l="-1102" t="-11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575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4016D849-F457-9274-68B5-304AAEE7BA31}"/>
              </a:ext>
            </a:extLst>
          </p:cNvPr>
          <p:cNvSpPr txBox="1"/>
          <p:nvPr/>
        </p:nvSpPr>
        <p:spPr>
          <a:xfrm>
            <a:off x="7724358" y="1882781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A6349681-F22A-B1A9-58EB-EB13B77492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21" y="1940711"/>
            <a:ext cx="355679" cy="2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00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flowchart(s)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generic amplitudes</a:t>
            </a:r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4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These are </a:t>
            </a:r>
            <a:r>
              <a:rPr lang="it-IT" dirty="0">
                <a:solidFill>
                  <a:srgbClr val="3333FF"/>
                </a:solidFill>
              </a:rPr>
              <a:t>constraints</a:t>
            </a:r>
            <a:r>
              <a:rPr lang="it-IT" dirty="0"/>
              <a:t> the amplitudes have to satisfy, but </a:t>
            </a:r>
            <a:r>
              <a:rPr lang="it-IT" dirty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/>
          </a:p>
          <a:p>
            <a:r>
              <a:rPr lang="it-IT" dirty="0"/>
              <a:t>They can be imposed with an </a:t>
            </a:r>
            <a:r>
              <a:rPr lang="it-IT" dirty="0">
                <a:solidFill>
                  <a:srgbClr val="3333FF"/>
                </a:solidFill>
              </a:rPr>
              <a:t>increasing amount of rigor</a:t>
            </a:r>
            <a:r>
              <a:rPr lang="it-IT" dirty="0"/>
              <a:t>, to extract robust physics information</a:t>
            </a:r>
            <a:br>
              <a:rPr lang="it-IT" dirty="0"/>
            </a:br>
            <a:r>
              <a:rPr lang="it-IT" dirty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/>
              <a:t>The «background» phenomena can be effectively parameterized in a </a:t>
            </a:r>
            <a:r>
              <a:rPr lang="it-IT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8972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/>
                  <a:t> scattering</a:t>
                </a:r>
                <a:br>
                  <a:rPr lang="it-IT" sz="2400" dirty="0"/>
                </a:br>
                <a:r>
                  <a:rPr lang="it-IT" sz="240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Deuteron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Dineutron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Decreasing the potential strength,</a:t>
            </a:r>
            <a:br>
              <a:rPr lang="it-IT" sz="2400" dirty="0"/>
            </a:br>
            <a:r>
              <a:rPr lang="it-IT" sz="240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pole jumps on the 2nd sheet (dineutron),</a:t>
            </a:r>
            <a:br>
              <a:rPr lang="it-IT" sz="2400" dirty="0"/>
            </a:br>
            <a:r>
              <a:rPr lang="it-IT" sz="240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99381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Bound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virtual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CCC685B-F443-0CEE-99C1-F5DFAD84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9" y="1450013"/>
            <a:ext cx="3801005" cy="379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/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6FE308-3064-42C6-6216-6DA921436819}"/>
              </a:ext>
            </a:extLst>
          </p:cNvPr>
          <p:cNvSpPr txBox="1"/>
          <p:nvPr/>
        </p:nvSpPr>
        <p:spPr>
          <a:xfrm>
            <a:off x="4154213" y="1383562"/>
            <a:ext cx="45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close to </a:t>
            </a:r>
            <a:r>
              <a:rPr lang="it-IT" sz="2400" dirty="0" err="1"/>
              <a:t>threshold</a:t>
            </a:r>
            <a:r>
              <a:rPr lang="it-IT" sz="2400" dirty="0"/>
              <a:t> can be </a:t>
            </a:r>
            <a:r>
              <a:rPr lang="it-IT" sz="2400" dirty="0" err="1"/>
              <a:t>expanded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/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the scattering </a:t>
                </a:r>
                <a:r>
                  <a:rPr lang="it-IT" sz="2400" dirty="0" err="1"/>
                  <a:t>length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 err="1"/>
                  <a:t>is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effective</a:t>
                </a:r>
                <a:r>
                  <a:rPr lang="it-IT" sz="2400" dirty="0"/>
                  <a:t> range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sign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controls </a:t>
                </a:r>
                <a:r>
                  <a:rPr lang="it-IT" sz="2400" dirty="0" err="1"/>
                  <a:t>whether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or </a:t>
                </a:r>
                <a:r>
                  <a:rPr lang="it-IT" sz="2400" dirty="0" err="1"/>
                  <a:t>virtual</a:t>
                </a:r>
                <a:r>
                  <a:rPr lang="it-IT" sz="2400" dirty="0"/>
                  <a:t> state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blipFill>
                <a:blip r:embed="rId5"/>
                <a:stretch>
                  <a:fillRect l="-2016" t="-2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02AC9C-20EA-921D-8492-ED64C3C737B9}"/>
              </a:ext>
            </a:extLst>
          </p:cNvPr>
          <p:cNvSpPr txBox="1"/>
          <p:nvPr/>
        </p:nvSpPr>
        <p:spPr>
          <a:xfrm>
            <a:off x="9168" y="5289772"/>
            <a:ext cx="3942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Matuschek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i="1" dirty="0">
                <a:solidFill>
                  <a:schemeClr val="accent1"/>
                </a:solidFill>
              </a:rPr>
              <a:t>et al.</a:t>
            </a:r>
            <a:r>
              <a:rPr lang="it-IT" dirty="0">
                <a:solidFill>
                  <a:schemeClr val="accent1"/>
                </a:solidFill>
              </a:rPr>
              <a:t> EPJA57 (2021) 3, 101 </a:t>
            </a:r>
          </a:p>
        </p:txBody>
      </p:sp>
    </p:spTree>
    <p:extLst>
      <p:ext uri="{BB962C8B-B14F-4D97-AF65-F5344CB8AC3E}">
        <p14:creationId xmlns:p14="http://schemas.microsoft.com/office/powerpoint/2010/main" val="64432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68AAB9-8274-25E1-6954-B8E5DB90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9" y="1102152"/>
            <a:ext cx="6668548" cy="28662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/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Because of </a:t>
                </a:r>
                <a:r>
                  <a:rPr lang="it-IT" sz="2400" dirty="0" err="1"/>
                  <a:t>experimental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resolution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different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lineshapes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indistinguishable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parametrizations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tend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39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24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06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07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400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blipFill>
                <a:blip r:embed="rId5"/>
                <a:stretch>
                  <a:fillRect l="-1000" t="-2439" b="-36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/>
              <p:nvPr/>
            </p:nvSpPr>
            <p:spPr>
              <a:xfrm>
                <a:off x="6803359" y="2355801"/>
                <a:ext cx="2340641" cy="94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Blue line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heavier</a:t>
                </a:r>
                <a:endParaRPr lang="it-IT" dirty="0"/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359" y="2355801"/>
                <a:ext cx="2340641" cy="944105"/>
              </a:xfrm>
              <a:prstGeom prst="rect">
                <a:avLst/>
              </a:prstGeom>
              <a:blipFill>
                <a:blip r:embed="rId6"/>
                <a:stretch>
                  <a:fillRect l="-2083" t="-645" b="-90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E0488437-A1CE-E221-B051-8AE2BB203B19}"/>
              </a:ext>
            </a:extLst>
          </p:cNvPr>
          <p:cNvSpPr txBox="1"/>
          <p:nvPr/>
        </p:nvSpPr>
        <p:spPr>
          <a:xfrm>
            <a:off x="6727842" y="1233372"/>
            <a:ext cx="2467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LHCb</a:t>
            </a:r>
            <a:r>
              <a:rPr lang="it-IT" dirty="0">
                <a:solidFill>
                  <a:schemeClr val="accent1"/>
                </a:solidFill>
              </a:rPr>
              <a:t>, PRD 102, 092005 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E575475-21F0-664E-1C91-381E3D8946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38" y="1595907"/>
            <a:ext cx="520118" cy="35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94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78ECA-F206-206C-58A6-02F5D8C6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2" y="2630716"/>
            <a:ext cx="7591187" cy="1814728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2D90B99-E53B-05EA-2F10-0C1C0D4B1AE0}"/>
              </a:ext>
            </a:extLst>
          </p:cNvPr>
          <p:cNvCxnSpPr>
            <a:cxnSpLocks/>
          </p:cNvCxnSpPr>
          <p:nvPr/>
        </p:nvCxnSpPr>
        <p:spPr>
          <a:xfrm>
            <a:off x="4945198" y="2305129"/>
            <a:ext cx="184558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0D498A-1819-72CF-D831-261FCB5CF27C}"/>
              </a:ext>
            </a:extLst>
          </p:cNvPr>
          <p:cNvCxnSpPr>
            <a:cxnSpLocks/>
          </p:cNvCxnSpPr>
          <p:nvPr/>
        </p:nvCxnSpPr>
        <p:spPr>
          <a:xfrm>
            <a:off x="6943176" y="2305129"/>
            <a:ext cx="0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45EFCD-0088-74B4-62BC-0BFA3996AC10}"/>
              </a:ext>
            </a:extLst>
          </p:cNvPr>
          <p:cNvCxnSpPr>
            <a:cxnSpLocks/>
          </p:cNvCxnSpPr>
          <p:nvPr/>
        </p:nvCxnSpPr>
        <p:spPr>
          <a:xfrm flipH="1" flipV="1">
            <a:off x="3230812" y="4303107"/>
            <a:ext cx="31342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FD4D2A2-3020-29C2-CA60-D3BA21BF7A95}"/>
              </a:ext>
            </a:extLst>
          </p:cNvPr>
          <p:cNvCxnSpPr>
            <a:cxnSpLocks/>
          </p:cNvCxnSpPr>
          <p:nvPr/>
        </p:nvCxnSpPr>
        <p:spPr>
          <a:xfrm flipV="1">
            <a:off x="3802623" y="4303107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25E999-8BB1-D060-EB22-A78DF55031A4}"/>
              </a:ext>
            </a:extLst>
          </p:cNvPr>
          <p:cNvCxnSpPr>
            <a:cxnSpLocks/>
          </p:cNvCxnSpPr>
          <p:nvPr/>
        </p:nvCxnSpPr>
        <p:spPr>
          <a:xfrm flipV="1">
            <a:off x="4973725" y="4211482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/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blipFill>
                <a:blip r:embed="rId5"/>
                <a:stretch>
                  <a:fillRect l="-3226" t="-3750" r="-1935" b="-2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/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blipFill>
                <a:blip r:embed="rId6"/>
                <a:stretch>
                  <a:fillRect l="-3158" t="-10667" r="-2105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/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400" dirty="0"/>
                  <a:t> and </a:t>
                </a: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unknown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blipFill>
                <a:blip r:embed="rId7"/>
                <a:stretch>
                  <a:fillRect l="-1639" t="-10526" r="-65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630431D-EC26-3EA4-4098-901DA4765CBF}"/>
              </a:ext>
            </a:extLst>
          </p:cNvPr>
          <p:cNvSpPr txBox="1"/>
          <p:nvPr/>
        </p:nvSpPr>
        <p:spPr>
          <a:xfrm>
            <a:off x="72116" y="1444763"/>
            <a:ext cx="648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LHCb</a:t>
            </a:r>
            <a:r>
              <a:rPr lang="it-IT" sz="2400" dirty="0"/>
              <a:t> data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fitted</a:t>
            </a:r>
            <a:r>
              <a:rPr lang="it-IT" sz="2400" dirty="0"/>
              <a:t> with the </a:t>
            </a:r>
            <a:r>
              <a:rPr lang="it-IT" sz="2400" dirty="0" err="1"/>
              <a:t>Flatte</a:t>
            </a:r>
            <a:r>
              <a:rPr lang="it-IT" sz="2400" dirty="0"/>
              <a:t>’ </a:t>
            </a:r>
            <a:r>
              <a:rPr lang="it-IT" sz="2400" dirty="0" err="1"/>
              <a:t>parametrization</a:t>
            </a:r>
            <a:endParaRPr lang="it-IT" sz="2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0466D32-D416-C51E-267D-6131D10D5DE7}"/>
              </a:ext>
            </a:extLst>
          </p:cNvPr>
          <p:cNvSpPr txBox="1"/>
          <p:nvPr/>
        </p:nvSpPr>
        <p:spPr>
          <a:xfrm>
            <a:off x="0" y="5352068"/>
            <a:ext cx="859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considers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channel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Weinberg’s</a:t>
            </a:r>
            <a:r>
              <a:rPr lang="it-IT" sz="2400" dirty="0"/>
              <a:t> </a:t>
            </a:r>
            <a:r>
              <a:rPr lang="it-IT" sz="2400" dirty="0" err="1"/>
              <a:t>criterion</a:t>
            </a:r>
            <a:r>
              <a:rPr lang="it-IT" sz="2400" dirty="0"/>
              <a:t> </a:t>
            </a:r>
            <a:r>
              <a:rPr lang="it-IT" sz="2400" dirty="0" err="1"/>
              <a:t>applies</a:t>
            </a:r>
            <a:r>
              <a:rPr lang="it-IT" sz="2400" dirty="0"/>
              <a:t> to </a:t>
            </a:r>
            <a:br>
              <a:rPr lang="it-IT" sz="2400" dirty="0"/>
            </a:br>
            <a:r>
              <a:rPr lang="it-IT" sz="2400" dirty="0"/>
              <a:t>single </a:t>
            </a:r>
            <a:r>
              <a:rPr lang="it-IT" sz="2400" dirty="0" err="1"/>
              <a:t>channel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endParaRPr lang="it-IT" sz="2400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3CEFFCC-C5E0-919B-58E6-76028885112F}"/>
              </a:ext>
            </a:extLst>
          </p:cNvPr>
          <p:cNvCxnSpPr>
            <a:cxnSpLocks/>
          </p:cNvCxnSpPr>
          <p:nvPr/>
        </p:nvCxnSpPr>
        <p:spPr>
          <a:xfrm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9BE4817-8E69-705B-015B-F10D65AC9F43}"/>
              </a:ext>
            </a:extLst>
          </p:cNvPr>
          <p:cNvCxnSpPr>
            <a:cxnSpLocks/>
          </p:cNvCxnSpPr>
          <p:nvPr/>
        </p:nvCxnSpPr>
        <p:spPr>
          <a:xfrm flipH="1"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/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Two options: a) I set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b) I </a:t>
                </a:r>
                <a:r>
                  <a:rPr lang="it-IT" sz="2400" dirty="0" err="1"/>
                  <a:t>expand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threshold</a:t>
                </a:r>
                <a:endParaRPr lang="it-IT" sz="2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blipFill>
                <a:blip r:embed="rId8"/>
                <a:stretch>
                  <a:fillRect l="-1397" t="-10526" r="-745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</p:spTree>
    <p:extLst>
      <p:ext uri="{BB962C8B-B14F-4D97-AF65-F5344CB8AC3E}">
        <p14:creationId xmlns:p14="http://schemas.microsoft.com/office/powerpoint/2010/main" val="332757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3D01F6-1F90-3C8E-BF3C-35E36F260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536"/>
          <a:stretch/>
        </p:blipFill>
        <p:spPr>
          <a:xfrm>
            <a:off x="2289588" y="1979517"/>
            <a:ext cx="4296375" cy="5482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0178C91-1FDE-E5B4-6E7B-AD0F8176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09"/>
          <a:stretch/>
        </p:blipFill>
        <p:spPr>
          <a:xfrm>
            <a:off x="2289588" y="2827837"/>
            <a:ext cx="4296375" cy="654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511062-2B56-7629-C0BE-A6A17F042570}"/>
              </a:ext>
            </a:extLst>
          </p:cNvPr>
          <p:cNvSpPr txBox="1"/>
          <p:nvPr/>
        </p:nvSpPr>
        <p:spPr>
          <a:xfrm>
            <a:off x="234892" y="2022798"/>
            <a:ext cx="13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6F493E3-7F82-7844-2558-4C5B5825B73E}"/>
              </a:ext>
            </a:extLst>
          </p:cNvPr>
          <p:cNvSpPr txBox="1"/>
          <p:nvPr/>
        </p:nvSpPr>
        <p:spPr>
          <a:xfrm>
            <a:off x="234892" y="2895874"/>
            <a:ext cx="135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4B18B3-C466-7555-F01B-A0651088F311}"/>
              </a:ext>
            </a:extLst>
          </p:cNvPr>
          <p:cNvSpPr txBox="1"/>
          <p:nvPr/>
        </p:nvSpPr>
        <p:spPr>
          <a:xfrm>
            <a:off x="613359" y="4198878"/>
            <a:ext cx="764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According</a:t>
            </a:r>
            <a:r>
              <a:rPr lang="it-IT" sz="2400" dirty="0"/>
              <a:t> to </a:t>
            </a:r>
            <a:r>
              <a:rPr lang="it-IT" sz="2400" dirty="0" err="1"/>
              <a:t>Weinberg’s</a:t>
            </a:r>
            <a:r>
              <a:rPr lang="it-IT" sz="2400" dirty="0"/>
              <a:t>, the first </a:t>
            </a:r>
            <a:r>
              <a:rPr lang="it-IT" sz="2400" dirty="0" err="1"/>
              <a:t>result</a:t>
            </a:r>
            <a:r>
              <a:rPr lang="it-IT" sz="2400" dirty="0"/>
              <a:t> points to a </a:t>
            </a:r>
            <a:r>
              <a:rPr lang="it-IT" sz="2400" dirty="0" err="1"/>
              <a:t>sizeable</a:t>
            </a:r>
            <a:r>
              <a:rPr lang="it-IT" sz="2400" dirty="0"/>
              <a:t> short-range </a:t>
            </a:r>
            <a:r>
              <a:rPr lang="it-IT" sz="2400" dirty="0" err="1"/>
              <a:t>structure</a:t>
            </a:r>
            <a:r>
              <a:rPr lang="it-IT" sz="2400" dirty="0"/>
              <a:t> of the X(3872)</a:t>
            </a:r>
          </a:p>
          <a:p>
            <a:endParaRPr lang="it-IT" sz="2400" dirty="0"/>
          </a:p>
          <a:p>
            <a:r>
              <a:rPr lang="it-IT" sz="2400" dirty="0"/>
              <a:t>Still </a:t>
            </a:r>
            <a:r>
              <a:rPr lang="it-IT" sz="2400" dirty="0" err="1"/>
              <a:t>disagreement</a:t>
            </a:r>
            <a:r>
              <a:rPr lang="it-IT" sz="2400" dirty="0"/>
              <a:t> on </a:t>
            </a:r>
            <a:r>
              <a:rPr lang="it-IT" sz="2400" dirty="0" err="1"/>
              <a:t>how</a:t>
            </a:r>
            <a:r>
              <a:rPr lang="it-IT" sz="2400" dirty="0"/>
              <a:t> to </a:t>
            </a:r>
            <a:r>
              <a:rPr lang="it-IT" sz="2400" dirty="0" err="1"/>
              <a:t>perform</a:t>
            </a:r>
            <a:r>
              <a:rPr lang="it-IT" sz="2400" dirty="0"/>
              <a:t> the </a:t>
            </a:r>
            <a:r>
              <a:rPr lang="it-IT" sz="2400" dirty="0" err="1"/>
              <a:t>extraction</a:t>
            </a:r>
            <a:r>
              <a:rPr lang="it-IT" sz="2400" dirty="0"/>
              <a:t> </a:t>
            </a:r>
            <a:r>
              <a:rPr lang="it-IT" sz="2400" dirty="0" err="1"/>
              <a:t>though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07420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its nature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Bottom-up: </a:t>
            </a:r>
            <a:br>
              <a:rPr lang="it-IT" dirty="0"/>
            </a:br>
            <a:r>
              <a:rPr lang="it-IT" dirty="0">
                <a:solidFill>
                  <a:srgbClr val="0000FF"/>
                </a:solidFill>
              </a:rPr>
              <a:t>DON’T YOU DARE describing everything!!!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/>
              <a:t>Focus on the peak region</a:t>
            </a:r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conclusion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with a Deep </a:t>
            </a:r>
            <a:r>
              <a:rPr lang="it-IT" sz="2400" dirty="0" err="1"/>
              <a:t>Neural</a:t>
            </a:r>
            <a:r>
              <a:rPr lang="it-IT" sz="2400" dirty="0"/>
              <a:t>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Ng,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peak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the </a:t>
            </a:r>
            <a:r>
              <a:rPr lang="it-IT" sz="2400" dirty="0" err="1"/>
              <a:t>largest</a:t>
            </a:r>
            <a:r>
              <a:rPr lang="it-IT" sz="2400" dirty="0"/>
              <a:t> impact for the </a:t>
            </a:r>
            <a:r>
              <a:rPr lang="it-IT" sz="2400" dirty="0" err="1"/>
              <a:t>decision</a:t>
            </a:r>
            <a:endParaRPr lang="it-IT" sz="24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604" y="151733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dirty="0" err="1"/>
              <a:t>probability</a:t>
            </a:r>
            <a:r>
              <a:rPr lang="it-IT" sz="2400" dirty="0"/>
              <a:t> for a </a:t>
            </a:r>
            <a:r>
              <a:rPr lang="it-IT" sz="2400" dirty="0" err="1"/>
              <a:t>virtual</a:t>
            </a:r>
            <a:r>
              <a:rPr lang="it-IT" sz="2400" dirty="0"/>
              <a:t> state in the IV </a:t>
            </a:r>
            <a:r>
              <a:rPr lang="it-IT" sz="2400" dirty="0" err="1"/>
              <a:t>sheet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49560" y="2253970"/>
            <a:ext cx="8327418" cy="32473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it-IT" sz="2000" dirty="0">
                <a:solidFill>
                  <a:schemeClr val="tx1"/>
                </a:solidFill>
              </a:rPr>
              <a:t>Study of spectra and decay patterns will improve our understanding,</a:t>
            </a:r>
            <a:br>
              <a:rPr lang="it-IT" sz="2000" dirty="0">
                <a:solidFill>
                  <a:schemeClr val="tx1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>new data </a:t>
            </a:r>
            <a:r>
              <a:rPr lang="it-IT" sz="2000" dirty="0">
                <a:solidFill>
                  <a:schemeClr val="tx1"/>
                </a:solidFill>
              </a:rPr>
              <a:t>expected by, BESIII, LHCb, Belle II</a:t>
            </a:r>
          </a:p>
          <a:p>
            <a:pPr>
              <a:spcBef>
                <a:spcPts val="1200"/>
              </a:spcBef>
            </a:pPr>
            <a:r>
              <a:rPr lang="it-IT" sz="2000" dirty="0">
                <a:solidFill>
                  <a:srgbClr val="FF0000"/>
                </a:solidFill>
              </a:rPr>
              <a:t>Complementary</a:t>
            </a:r>
            <a:r>
              <a:rPr lang="it-IT" sz="2000" dirty="0">
                <a:solidFill>
                  <a:schemeClr val="tx1"/>
                </a:solidFill>
              </a:rPr>
              <a:t> models are useful to describe the XYZ sector</a:t>
            </a:r>
          </a:p>
          <a:p>
            <a:pPr>
              <a:spcBef>
                <a:spcPts val="1200"/>
              </a:spcBef>
            </a:pPr>
            <a:r>
              <a:rPr lang="it-IT" sz="2000" dirty="0">
                <a:solidFill>
                  <a:schemeClr val="tx1"/>
                </a:solidFill>
              </a:rPr>
              <a:t>A more refined study of </a:t>
            </a:r>
            <a:r>
              <a:rPr lang="it-IT" sz="2000" dirty="0">
                <a:solidFill>
                  <a:srgbClr val="FF0000"/>
                </a:solidFill>
              </a:rPr>
              <a:t>amplitudes</a:t>
            </a:r>
            <a:r>
              <a:rPr lang="it-IT" sz="2000" dirty="0">
                <a:solidFill>
                  <a:schemeClr val="tx1"/>
                </a:solidFill>
              </a:rPr>
              <a:t> provides a complimentary tool to give insights on the nature of some of the states</a:t>
            </a:r>
          </a:p>
          <a:p>
            <a:pPr>
              <a:spcBef>
                <a:spcPts val="1200"/>
              </a:spcBef>
            </a:pP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1574" y="1470358"/>
            <a:ext cx="8543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study of </a:t>
            </a:r>
            <a:r>
              <a:rPr lang="en-US" sz="2000" dirty="0">
                <a:solidFill>
                  <a:srgbClr val="0000FF"/>
                </a:solidFill>
              </a:rPr>
              <a:t>heavy-heavy quark sector </a:t>
            </a:r>
            <a:r>
              <a:rPr lang="en-US" sz="2000" dirty="0"/>
              <a:t>is a </a:t>
            </a:r>
            <a:r>
              <a:rPr lang="en-US" sz="2000" dirty="0">
                <a:solidFill>
                  <a:srgbClr val="0000FF"/>
                </a:solidFill>
              </a:rPr>
              <a:t>challenging task</a:t>
            </a:r>
          </a:p>
          <a:p>
            <a:r>
              <a:rPr lang="en-US" sz="2000" dirty="0"/>
              <a:t>Experiments are very prolific! </a:t>
            </a:r>
            <a:r>
              <a:rPr lang="en-US" sz="2000" dirty="0">
                <a:solidFill>
                  <a:srgbClr val="FF0000"/>
                </a:solidFill>
              </a:rPr>
              <a:t>Constant feedback on predictions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86000" y="56338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 err="1"/>
              <a:t>Thank</a:t>
            </a:r>
            <a:r>
              <a:rPr lang="it-IT" sz="2400" b="1" dirty="0"/>
              <a:t> </a:t>
            </a:r>
            <a:r>
              <a:rPr lang="it-IT" sz="2400" b="1" dirty="0" err="1"/>
              <a:t>you</a:t>
            </a:r>
            <a:endParaRPr lang="it-IT" sz="2400" b="1" dirty="0"/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Conclusions &amp; prospects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3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arXiv:2112.13436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One can test different parametrizations of the amplitude, </a:t>
            </a:r>
            <a:br>
              <a:rPr lang="it-IT" sz="2400" dirty="0"/>
            </a:br>
            <a:r>
              <a:rPr lang="it-IT" sz="2400" dirty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26" y="2202174"/>
            <a:ext cx="2057117" cy="174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00" y="2178929"/>
            <a:ext cx="2057117" cy="1766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3900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029052" y="1642404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PLB772, 200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20" y="4185845"/>
            <a:ext cx="3030134" cy="217482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14" y="4336897"/>
            <a:ext cx="510582" cy="239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9" y="4090651"/>
            <a:ext cx="3117259" cy="227001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53" y="4217233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45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Amplitude model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2420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2400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585901" y="3423837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0132" y="3651510"/>
            <a:ext cx="121111" cy="36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098211" y="4021162"/>
            <a:ext cx="224988" cy="5011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691599" y="4021161"/>
            <a:ext cx="77558" cy="4737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82262" y="4021161"/>
            <a:ext cx="272375" cy="4932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19855" y="4500992"/>
            <a:ext cx="85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Isobars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08075" y="4522283"/>
            <a:ext cx="13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Rescattering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507072" y="4068794"/>
            <a:ext cx="0" cy="42412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3268" y="4264456"/>
            <a:ext cx="3658331" cy="1991098"/>
            <a:chOff x="0" y="3567065"/>
            <a:chExt cx="4025559" cy="2087655"/>
          </a:xfrm>
        </p:grpSpPr>
        <p:sp>
          <p:nvSpPr>
            <p:cNvPr id="37" name="Rectangle 36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865" r="-87838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6757" r="-5405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4545" r="-4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3903700" y="4153088"/>
            <a:ext cx="51799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Logarithmic branch points simulate </a:t>
            </a:r>
            <a:br>
              <a:rPr lang="it-IT" sz="2000" dirty="0"/>
            </a:br>
            <a:r>
              <a:rPr lang="it-IT" sz="2000" dirty="0"/>
              <a:t>resonant behavior, only in </a:t>
            </a:r>
            <a:r>
              <a:rPr lang="it-IT" sz="2000" dirty="0">
                <a:solidFill>
                  <a:srgbClr val="0000FF"/>
                </a:solidFill>
              </a:rPr>
              <a:t>special kinematics</a:t>
            </a:r>
            <a:r>
              <a:rPr lang="it-IT" sz="2000" dirty="0"/>
              <a:t> 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Coleman and Norton, Nuovo Cim. 38, 438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Schmid, Phys.Rev. 154, 1363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PLB757, 61-64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Guo, Nucl.Phys.Rev.37, 406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44290" y="5909138"/>
            <a:ext cx="205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Triangle singularity?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350687" y="3274180"/>
            <a:ext cx="402258" cy="21805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  <p:bldP spid="61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</a:t>
            </a:r>
            <a:r>
              <a:rPr lang="it-IT" sz="3600" b="0">
                <a:solidFill>
                  <a:schemeClr val="tx2"/>
                </a:solidFill>
              </a:rPr>
              <a:t>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Not conclusive at this stage</a:t>
            </a:r>
          </a:p>
        </p:txBody>
      </p:sp>
    </p:spTree>
    <p:extLst>
      <p:ext uri="{BB962C8B-B14F-4D97-AF65-F5344CB8AC3E}">
        <p14:creationId xmlns:p14="http://schemas.microsoft.com/office/powerpoint/2010/main" val="908790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Multiscale system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 rotWithShape="0"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Systematically integrate</a:t>
                </a:r>
                <a:br>
                  <a:rPr lang="it-IT" dirty="0"/>
                </a:br>
                <a:r>
                  <a:rPr lang="it-IT" dirty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 rotWithShape="0"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Full QCD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NRQCD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pNRQCD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Factorization (to be proved)</a:t>
            </a:r>
            <a:br>
              <a:rPr lang="it-IT" dirty="0"/>
            </a:br>
            <a:r>
              <a:rPr lang="it-IT" dirty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many production channels,</a:t>
            </a:r>
            <a:br>
              <a:rPr lang="it-IT" dirty="0"/>
            </a:br>
            <a:r>
              <a:rPr lang="it-IT" dirty="0"/>
              <a:t>some known puzzles (polarizations)</a:t>
            </a:r>
          </a:p>
        </p:txBody>
      </p:sp>
    </p:spTree>
    <p:extLst>
      <p:ext uri="{BB962C8B-B14F-4D97-AF65-F5344CB8AC3E}">
        <p14:creationId xmlns:p14="http://schemas.microsoft.com/office/powerpoint/2010/main" val="2465845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Hadron Spectroscopy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Hadroquarkonium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>
                <a:solidFill>
                  <a:srgbClr val="CC00FF"/>
                </a:solidFill>
              </a:rPr>
              <a:t>Model building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understanding fundamental laws of nature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flowchart(s)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0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Very open charm: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/>
              <p:nvPr/>
            </p:nvSpPr>
            <p:spPr>
              <a:xfrm>
                <a:off x="5150840" y="1234072"/>
                <a:ext cx="382285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</a:t>
                </a:r>
                <a:r>
                  <a:rPr lang="it-IT" sz="2400" dirty="0" err="1"/>
                  <a:t>supernarrow</a:t>
                </a:r>
                <a:r>
                  <a:rPr lang="it-IT" sz="2400" dirty="0"/>
                  <a:t> state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endParaRPr lang="it-IT" sz="2400" dirty="0"/>
              </a:p>
              <a:p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273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mix with </a:t>
                </a:r>
                <a:r>
                  <a:rPr lang="it-IT" sz="2400" dirty="0" err="1"/>
                  <a:t>ordinary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charmonia</a:t>
                </a:r>
                <a:br>
                  <a:rPr lang="it-IT" sz="2400" dirty="0"/>
                </a:br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does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lighter</a:t>
                </a:r>
                <a:r>
                  <a:rPr lang="it-IT" sz="2400" dirty="0"/>
                  <a:t> open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840" y="1234072"/>
                <a:ext cx="3822856" cy="4524315"/>
              </a:xfrm>
              <a:prstGeom prst="rect">
                <a:avLst/>
              </a:prstGeom>
              <a:blipFill>
                <a:blip r:embed="rId4"/>
                <a:stretch>
                  <a:fillRect l="-2552" t="-1077" r="-2233" b="-20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49D65498-2BB1-A83E-EE1D-D5B579A4F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0" y="1151730"/>
            <a:ext cx="4831551" cy="3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55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JPAC 2021</a:t>
            </a:r>
            <a:endParaRPr lang="it-IT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1027420"/>
            <a:ext cx="22890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Jefferson Lab</a:t>
            </a:r>
          </a:p>
          <a:p>
            <a:r>
              <a:rPr lang="it-IT" dirty="0">
                <a:solidFill>
                  <a:srgbClr val="0000FF"/>
                </a:solidFill>
              </a:rPr>
              <a:t>Victor Mokeev</a:t>
            </a:r>
          </a:p>
          <a:p>
            <a:r>
              <a:rPr lang="it-IT" dirty="0"/>
              <a:t>Miguel Albaladejo</a:t>
            </a:r>
          </a:p>
          <a:p>
            <a:r>
              <a:rPr lang="it-IT" dirty="0"/>
              <a:t>Astrid Hiller Blin</a:t>
            </a:r>
          </a:p>
          <a:p>
            <a:endParaRPr lang="it-IT" dirty="0"/>
          </a:p>
          <a:p>
            <a:r>
              <a:rPr lang="it-IT" dirty="0"/>
              <a:t>Pedagogical U. Kraków</a:t>
            </a:r>
          </a:p>
          <a:p>
            <a:r>
              <a:rPr lang="it-IT" dirty="0">
                <a:solidFill>
                  <a:srgbClr val="0000FF"/>
                </a:solidFill>
              </a:rPr>
              <a:t>Lukasz Bibrzycki</a:t>
            </a:r>
          </a:p>
          <a:p>
            <a:endParaRPr lang="it-IT" dirty="0"/>
          </a:p>
          <a:p>
            <a:r>
              <a:rPr lang="it-IT" dirty="0"/>
              <a:t>INP Kraków</a:t>
            </a:r>
          </a:p>
          <a:p>
            <a:r>
              <a:rPr lang="it-IT" dirty="0">
                <a:solidFill>
                  <a:srgbClr val="0000FF"/>
                </a:solidFill>
              </a:rPr>
              <a:t>Robert Kaminski</a:t>
            </a:r>
          </a:p>
          <a:p>
            <a:endParaRPr lang="it-IT" dirty="0"/>
          </a:p>
          <a:p>
            <a:r>
              <a:rPr lang="it-IT" dirty="0"/>
              <a:t>Chiao-Tung University</a:t>
            </a:r>
          </a:p>
          <a:p>
            <a:r>
              <a:rPr lang="it-IT" dirty="0"/>
              <a:t>Robert Perry</a:t>
            </a:r>
          </a:p>
          <a:p>
            <a:endParaRPr lang="it-IT" dirty="0"/>
          </a:p>
          <a:p>
            <a:r>
              <a:rPr lang="it-IT" dirty="0"/>
              <a:t>INFN Roma</a:t>
            </a:r>
          </a:p>
          <a:p>
            <a:r>
              <a:rPr lang="it-IT" u="sng" dirty="0"/>
              <a:t>Alessandro Pilloni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198922" y="1027420"/>
            <a:ext cx="29267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Indiana U.</a:t>
            </a:r>
          </a:p>
          <a:p>
            <a:r>
              <a:rPr lang="it-IT" u="sng" dirty="0">
                <a:solidFill>
                  <a:srgbClr val="0000FF"/>
                </a:solidFill>
              </a:rPr>
              <a:t>Emilie Passemar</a:t>
            </a:r>
          </a:p>
          <a:p>
            <a:r>
              <a:rPr lang="it-IT" dirty="0">
                <a:solidFill>
                  <a:srgbClr val="0000FF"/>
                </a:solidFill>
              </a:rPr>
              <a:t>Adam Szczepaniak (also JLab)</a:t>
            </a:r>
            <a:endParaRPr lang="it-IT" u="sng" dirty="0">
              <a:solidFill>
                <a:srgbClr val="0000FF"/>
              </a:solidFill>
            </a:endParaRPr>
          </a:p>
          <a:p>
            <a:r>
              <a:rPr lang="it-IT" dirty="0"/>
              <a:t>Sergi Gonzàles-Solís</a:t>
            </a:r>
          </a:p>
          <a:p>
            <a:r>
              <a:rPr lang="it-IT" dirty="0">
                <a:solidFill>
                  <a:srgbClr val="FF0000"/>
                </a:solidFill>
              </a:rPr>
              <a:t>Nathan Sherrill</a:t>
            </a:r>
          </a:p>
          <a:p>
            <a:r>
              <a:rPr lang="it-IT" dirty="0">
                <a:solidFill>
                  <a:srgbClr val="FF0000"/>
                </a:solidFill>
              </a:rPr>
              <a:t>Daniel Winney</a:t>
            </a:r>
          </a:p>
          <a:p>
            <a:r>
              <a:rPr lang="it-IT" dirty="0">
                <a:solidFill>
                  <a:srgbClr val="FF0000"/>
                </a:solidFill>
              </a:rPr>
              <a:t>Sebastian Dawid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/>
              <a:t>TUM</a:t>
            </a:r>
          </a:p>
          <a:p>
            <a:r>
              <a:rPr lang="it-IT" dirty="0"/>
              <a:t>Misha Mikhasenko</a:t>
            </a:r>
          </a:p>
          <a:p>
            <a:endParaRPr lang="it-IT" dirty="0"/>
          </a:p>
          <a:p>
            <a:r>
              <a:rPr lang="it-IT" dirty="0"/>
              <a:t>W&amp;M</a:t>
            </a:r>
          </a:p>
          <a:p>
            <a:r>
              <a:rPr lang="it-IT" dirty="0"/>
              <a:t>Arkaitz Rodas</a:t>
            </a:r>
          </a:p>
          <a:p>
            <a:endParaRPr lang="it-IT" dirty="0"/>
          </a:p>
          <a:p>
            <a:r>
              <a:rPr lang="it-IT" dirty="0"/>
              <a:t>Barcelona U.</a:t>
            </a:r>
          </a:p>
          <a:p>
            <a:r>
              <a:rPr lang="it-IT" u="sng" dirty="0">
                <a:solidFill>
                  <a:srgbClr val="0000FF"/>
                </a:solidFill>
              </a:rPr>
              <a:t>Vincent Mathieu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23018" y="1027420"/>
            <a:ext cx="25606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ODU</a:t>
            </a:r>
            <a:endParaRPr lang="it-IT" dirty="0">
              <a:solidFill>
                <a:srgbClr val="0000FF"/>
              </a:solidFill>
            </a:endParaRPr>
          </a:p>
          <a:p>
            <a:r>
              <a:rPr lang="it-IT" dirty="0"/>
              <a:t>Andrew Jackura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/>
              <a:t>UNAM</a:t>
            </a:r>
          </a:p>
          <a:p>
            <a:r>
              <a:rPr lang="it-IT" u="sng" dirty="0">
                <a:solidFill>
                  <a:srgbClr val="0000FF"/>
                </a:solidFill>
              </a:rPr>
              <a:t>César Fernández-Ramírez</a:t>
            </a:r>
          </a:p>
          <a:p>
            <a:r>
              <a:rPr lang="it-IT" dirty="0">
                <a:solidFill>
                  <a:srgbClr val="FF0000"/>
                </a:solidFill>
              </a:rPr>
              <a:t>Jorge Silva-Castro</a:t>
            </a:r>
          </a:p>
          <a:p>
            <a:endParaRPr lang="it-IT" dirty="0"/>
          </a:p>
          <a:p>
            <a:r>
              <a:rPr lang="it-IT" dirty="0"/>
              <a:t>INFN Genova</a:t>
            </a:r>
          </a:p>
          <a:p>
            <a:r>
              <a:rPr lang="it-IT" dirty="0">
                <a:solidFill>
                  <a:srgbClr val="0000FF"/>
                </a:solidFill>
              </a:rPr>
              <a:t>Andrea Celentano</a:t>
            </a:r>
          </a:p>
          <a:p>
            <a:endParaRPr lang="it-IT" dirty="0"/>
          </a:p>
          <a:p>
            <a:r>
              <a:rPr lang="it-IT" dirty="0"/>
              <a:t>JGU-Mainz U.</a:t>
            </a:r>
          </a:p>
          <a:p>
            <a:r>
              <a:rPr lang="it-IT" dirty="0"/>
              <a:t>Igor Danilkin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758274" y="4597532"/>
            <a:ext cx="1366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0000FF"/>
                </a:solidFill>
              </a:rPr>
              <a:t>Faculty/Staff</a:t>
            </a:r>
          </a:p>
          <a:p>
            <a:pPr algn="r"/>
            <a:r>
              <a:rPr lang="it-IT" dirty="0"/>
              <a:t>Postdoc</a:t>
            </a:r>
          </a:p>
          <a:p>
            <a:pPr algn="r"/>
            <a:r>
              <a:rPr lang="it-IT" dirty="0">
                <a:solidFill>
                  <a:srgbClr val="FF0000"/>
                </a:solidFill>
              </a:rPr>
              <a:t>Students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957" y="5806671"/>
            <a:ext cx="79037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Members affiliated with CLAS, GlueX, LHCb, BESIII, BaBar, COMPASS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15" y="290239"/>
            <a:ext cx="1100230" cy="8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20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rgbClr val="FF0000"/>
                </a:solidFill>
              </a:rPr>
              <a:t>J</a:t>
            </a:r>
            <a:r>
              <a:rPr lang="it-IT" sz="3600" dirty="0"/>
              <a:t>oint </a:t>
            </a:r>
            <a:r>
              <a:rPr lang="it-IT" sz="3600" dirty="0">
                <a:solidFill>
                  <a:srgbClr val="FF0000"/>
                </a:solidFill>
              </a:rPr>
              <a:t>P</a:t>
            </a:r>
            <a:r>
              <a:rPr lang="it-IT" sz="3600" dirty="0"/>
              <a:t>hysics </a:t>
            </a:r>
            <a:r>
              <a:rPr lang="it-IT" sz="3600" dirty="0">
                <a:solidFill>
                  <a:srgbClr val="FF0000"/>
                </a:solidFill>
              </a:rPr>
              <a:t>A</a:t>
            </a:r>
            <a:r>
              <a:rPr lang="it-IT" sz="3600" dirty="0"/>
              <a:t>nalysis </a:t>
            </a:r>
            <a:r>
              <a:rPr lang="it-IT" sz="3600" dirty="0">
                <a:solidFill>
                  <a:srgbClr val="FF0000"/>
                </a:solidFill>
              </a:rPr>
              <a:t>C</a:t>
            </a:r>
            <a:r>
              <a:rPr lang="it-IT" sz="3600" dirty="0"/>
              <a:t>enter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119" y="1751900"/>
            <a:ext cx="8866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Joint effort</a:t>
            </a:r>
            <a:r>
              <a:rPr lang="en-US" sz="2000" dirty="0"/>
              <a:t> between </a:t>
            </a:r>
            <a:r>
              <a:rPr lang="en-US" sz="2000" dirty="0">
                <a:solidFill>
                  <a:srgbClr val="FF0000"/>
                </a:solidFill>
              </a:rPr>
              <a:t>theorists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experimentalists</a:t>
            </a:r>
            <a:r>
              <a:rPr lang="en-US" sz="2000" dirty="0"/>
              <a:t> in support of experimental data from JLab12 and other accelerator laboratories</a:t>
            </a:r>
          </a:p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Cooperation between JPAC and experiment</a:t>
            </a:r>
            <a:r>
              <a:rPr lang="it-IT" sz="2000" dirty="0"/>
              <a:t>s: co-authoring papers</a:t>
            </a:r>
          </a:p>
          <a:p>
            <a:r>
              <a:rPr lang="it-IT" sz="2000" dirty="0">
                <a:hlinkClick r:id="rId2"/>
              </a:rPr>
              <a:t>http://www.indiana.edu/~jpac</a:t>
            </a:r>
            <a:endParaRPr lang="it-IT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-76200" y="3050887"/>
            <a:ext cx="9144000" cy="2118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9072" y="1110517"/>
            <a:ext cx="655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Bottom-up approaches are important!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27" y="5001547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56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situation is more complicated when more channels are open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08760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/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Let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imagine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theory with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state with a </a:t>
                </a:r>
                <a:r>
                  <a:rPr lang="it-IT" sz="2400" dirty="0" err="1"/>
                  <a:t>binding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momentum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much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inverse of the range of the </a:t>
                </a:r>
                <a:r>
                  <a:rPr lang="it-IT" sz="2400" dirty="0" err="1"/>
                  <a:t>potential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just a delta </a:t>
                </a:r>
                <a:r>
                  <a:rPr lang="it-IT" sz="2400" dirty="0" err="1"/>
                  <a:t>function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calculate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400" dirty="0"/>
                  <a:t> scattering </a:t>
                </a:r>
                <a:r>
                  <a:rPr lang="it-IT" sz="2400" dirty="0" err="1"/>
                  <a:t>amplitude</a:t>
                </a:r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blipFill>
                <a:blip r:embed="rId3"/>
                <a:stretch>
                  <a:fillRect l="-1005" t="-2516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66E4B63-9A11-3637-A60B-D60CDAFF79F2}"/>
              </a:ext>
            </a:extLst>
          </p:cNvPr>
          <p:cNvCxnSpPr/>
          <p:nvPr/>
        </p:nvCxnSpPr>
        <p:spPr>
          <a:xfrm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90935C1-3795-151D-BC67-3EB45584DDD5}"/>
              </a:ext>
            </a:extLst>
          </p:cNvPr>
          <p:cNvCxnSpPr>
            <a:cxnSpLocks/>
          </p:cNvCxnSpPr>
          <p:nvPr/>
        </p:nvCxnSpPr>
        <p:spPr>
          <a:xfrm flipV="1"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CCBF3DFB-7FBD-0EB6-A5EB-951767EEF131}"/>
              </a:ext>
            </a:extLst>
          </p:cNvPr>
          <p:cNvSpPr/>
          <p:nvPr/>
        </p:nvSpPr>
        <p:spPr>
          <a:xfrm>
            <a:off x="2794314" y="3512247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32E400DF-ECBD-EF32-8FB2-4C8E909BD6A5}"/>
              </a:ext>
            </a:extLst>
          </p:cNvPr>
          <p:cNvSpPr/>
          <p:nvPr/>
        </p:nvSpPr>
        <p:spPr>
          <a:xfrm flipV="1">
            <a:off x="2794313" y="3526918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A8B01D4A-CAFC-9097-D8E9-5E4C6D508621}"/>
              </a:ext>
            </a:extLst>
          </p:cNvPr>
          <p:cNvSpPr/>
          <p:nvPr/>
        </p:nvSpPr>
        <p:spPr>
          <a:xfrm>
            <a:off x="4824450" y="3520616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7DF6F685-017D-FD61-E4FC-66107CDA25DA}"/>
              </a:ext>
            </a:extLst>
          </p:cNvPr>
          <p:cNvSpPr/>
          <p:nvPr/>
        </p:nvSpPr>
        <p:spPr>
          <a:xfrm flipV="1">
            <a:off x="4824449" y="3512247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2151138" y="34945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4203605" y="349393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6714751" y="3492778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88433" y="4837871"/>
                <a:ext cx="5368954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dirty="0"/>
                  <a:t> 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433" y="4837871"/>
                <a:ext cx="5368954" cy="656013"/>
              </a:xfrm>
              <a:prstGeom prst="rect">
                <a:avLst/>
              </a:prstGeom>
              <a:blipFill>
                <a:blip r:embed="rId5"/>
                <a:stretch>
                  <a:fillRect l="-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001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826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let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consider</a:t>
            </a:r>
            <a:r>
              <a:rPr lang="it-IT" sz="2400" dirty="0"/>
              <a:t> the </a:t>
            </a:r>
            <a:r>
              <a:rPr lang="it-IT" sz="2400" dirty="0" err="1"/>
              <a:t>propagation</a:t>
            </a:r>
            <a:r>
              <a:rPr lang="it-IT" sz="2400" dirty="0"/>
              <a:t> of a bare intermediate state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1611862" y="206083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3971070" y="203212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7116077" y="2057867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dirty="0"/>
                  <a:t> 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it-IT" dirty="0"/>
                  <a:t> 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w.f</a:t>
                </a:r>
                <a:r>
                  <a:rPr lang="it-IT" dirty="0"/>
                  <a:t>. </a:t>
                </a:r>
                <a:r>
                  <a:rPr lang="it-IT" dirty="0" err="1"/>
                  <a:t>renormalization</a:t>
                </a:r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ad>
                              <m:radPr>
                                <m:degHide m:val="on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dirty="0"/>
                  <a:t>= overlap </a:t>
                </a:r>
                <a:r>
                  <a:rPr lang="it-IT" dirty="0" err="1"/>
                  <a:t>between</a:t>
                </a:r>
                <a:r>
                  <a:rPr lang="it-IT" dirty="0"/>
                  <a:t> the bare state and the continuum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blipFill>
                <a:blip r:embed="rId4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63CBA92-B36B-D0C5-9042-6C78FC14396D}"/>
              </a:ext>
            </a:extLst>
          </p:cNvPr>
          <p:cNvCxnSpPr/>
          <p:nvPr/>
        </p:nvCxnSpPr>
        <p:spPr>
          <a:xfrm flipH="1" flipV="1">
            <a:off x="147977" y="20718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D254D7-032F-41C8-FD29-E8D6316E4799}"/>
              </a:ext>
            </a:extLst>
          </p:cNvPr>
          <p:cNvCxnSpPr>
            <a:cxnSpLocks/>
          </p:cNvCxnSpPr>
          <p:nvPr/>
        </p:nvCxnSpPr>
        <p:spPr>
          <a:xfrm flipV="1">
            <a:off x="147976" y="242573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A216EB7-1301-B777-7F84-7435729AFE06}"/>
              </a:ext>
            </a:extLst>
          </p:cNvPr>
          <p:cNvCxnSpPr/>
          <p:nvPr/>
        </p:nvCxnSpPr>
        <p:spPr>
          <a:xfrm>
            <a:off x="499533" y="2425739"/>
            <a:ext cx="642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235A5C3-0953-272D-4599-87622FC86D14}"/>
              </a:ext>
            </a:extLst>
          </p:cNvPr>
          <p:cNvCxnSpPr>
            <a:cxnSpLocks/>
          </p:cNvCxnSpPr>
          <p:nvPr/>
        </p:nvCxnSpPr>
        <p:spPr>
          <a:xfrm flipV="1">
            <a:off x="1141684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E0CF45A-6D1C-3538-C057-7F8D6082269A}"/>
              </a:ext>
            </a:extLst>
          </p:cNvPr>
          <p:cNvCxnSpPr>
            <a:cxnSpLocks/>
          </p:cNvCxnSpPr>
          <p:nvPr/>
        </p:nvCxnSpPr>
        <p:spPr>
          <a:xfrm flipH="1" flipV="1">
            <a:off x="1141683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549D564-F909-D37C-F6F3-9683094D4C00}"/>
              </a:ext>
            </a:extLst>
          </p:cNvPr>
          <p:cNvCxnSpPr/>
          <p:nvPr/>
        </p:nvCxnSpPr>
        <p:spPr>
          <a:xfrm flipH="1" flipV="1">
            <a:off x="2121682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4279F1B-7E1C-C0BA-D72E-461F7F4E83F2}"/>
              </a:ext>
            </a:extLst>
          </p:cNvPr>
          <p:cNvCxnSpPr>
            <a:cxnSpLocks/>
          </p:cNvCxnSpPr>
          <p:nvPr/>
        </p:nvCxnSpPr>
        <p:spPr>
          <a:xfrm flipV="1">
            <a:off x="2121681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BB80FA09-417D-6856-F828-412ADF7CBB18}"/>
              </a:ext>
            </a:extLst>
          </p:cNvPr>
          <p:cNvCxnSpPr>
            <a:cxnSpLocks/>
          </p:cNvCxnSpPr>
          <p:nvPr/>
        </p:nvCxnSpPr>
        <p:spPr>
          <a:xfrm>
            <a:off x="2473238" y="2407634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445FC78-0F00-EA71-62E7-E32C2A8ED327}"/>
              </a:ext>
            </a:extLst>
          </p:cNvPr>
          <p:cNvCxnSpPr>
            <a:cxnSpLocks/>
          </p:cNvCxnSpPr>
          <p:nvPr/>
        </p:nvCxnSpPr>
        <p:spPr>
          <a:xfrm flipV="1">
            <a:off x="3538275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C3398D3-A3D1-3B96-929A-D96B9A8F4AD1}"/>
              </a:ext>
            </a:extLst>
          </p:cNvPr>
          <p:cNvCxnSpPr>
            <a:cxnSpLocks/>
          </p:cNvCxnSpPr>
          <p:nvPr/>
        </p:nvCxnSpPr>
        <p:spPr>
          <a:xfrm flipH="1" flipV="1">
            <a:off x="3538274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023A0539-E486-F006-4265-B0D5114D79B8}"/>
              </a:ext>
            </a:extLst>
          </p:cNvPr>
          <p:cNvSpPr/>
          <p:nvPr/>
        </p:nvSpPr>
        <p:spPr>
          <a:xfrm>
            <a:off x="2794313" y="2181138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3F40205-7E43-3E9B-FB94-463325B839A6}"/>
              </a:ext>
            </a:extLst>
          </p:cNvPr>
          <p:cNvCxnSpPr>
            <a:cxnSpLocks/>
          </p:cNvCxnSpPr>
          <p:nvPr/>
        </p:nvCxnSpPr>
        <p:spPr>
          <a:xfrm>
            <a:off x="3222154" y="2400637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2526483-1290-40E7-791C-BE13CCFC741F}"/>
              </a:ext>
            </a:extLst>
          </p:cNvPr>
          <p:cNvCxnSpPr/>
          <p:nvPr/>
        </p:nvCxnSpPr>
        <p:spPr>
          <a:xfrm flipH="1" flipV="1">
            <a:off x="4487791" y="2039120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65FFDB7-D528-34A8-6622-00148E8B3523}"/>
              </a:ext>
            </a:extLst>
          </p:cNvPr>
          <p:cNvCxnSpPr>
            <a:cxnSpLocks/>
          </p:cNvCxnSpPr>
          <p:nvPr/>
        </p:nvCxnSpPr>
        <p:spPr>
          <a:xfrm flipV="1">
            <a:off x="4487790" y="2393025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CA99369-3B74-D021-9B68-93AB3A586A24}"/>
              </a:ext>
            </a:extLst>
          </p:cNvPr>
          <p:cNvCxnSpPr>
            <a:cxnSpLocks/>
          </p:cNvCxnSpPr>
          <p:nvPr/>
        </p:nvCxnSpPr>
        <p:spPr>
          <a:xfrm>
            <a:off x="4839347" y="2393025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DD71DAD9-0B1C-5611-C729-54E841066268}"/>
              </a:ext>
            </a:extLst>
          </p:cNvPr>
          <p:cNvCxnSpPr>
            <a:cxnSpLocks/>
          </p:cNvCxnSpPr>
          <p:nvPr/>
        </p:nvCxnSpPr>
        <p:spPr>
          <a:xfrm flipV="1">
            <a:off x="6627772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01EA222F-2831-1D41-D1AA-8598EB2A33FE}"/>
              </a:ext>
            </a:extLst>
          </p:cNvPr>
          <p:cNvCxnSpPr>
            <a:cxnSpLocks/>
          </p:cNvCxnSpPr>
          <p:nvPr/>
        </p:nvCxnSpPr>
        <p:spPr>
          <a:xfrm flipH="1" flipV="1">
            <a:off x="6627771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>
            <a:extLst>
              <a:ext uri="{FF2B5EF4-FFF2-40B4-BE49-F238E27FC236}">
                <a16:creationId xmlns:a16="http://schemas.microsoft.com/office/drawing/2014/main" id="{48AACC87-733B-EA3D-CA32-8B493B7FE91A}"/>
              </a:ext>
            </a:extLst>
          </p:cNvPr>
          <p:cNvSpPr/>
          <p:nvPr/>
        </p:nvSpPr>
        <p:spPr>
          <a:xfrm>
            <a:off x="5160422" y="2166529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C7A18CF-AB2F-19C9-EB0A-6C8CEC249B19}"/>
              </a:ext>
            </a:extLst>
          </p:cNvPr>
          <p:cNvCxnSpPr>
            <a:cxnSpLocks/>
          </p:cNvCxnSpPr>
          <p:nvPr/>
        </p:nvCxnSpPr>
        <p:spPr>
          <a:xfrm>
            <a:off x="5588263" y="2386028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A209D190-EB22-1A97-1DF8-756D73479602}"/>
              </a:ext>
            </a:extLst>
          </p:cNvPr>
          <p:cNvSpPr/>
          <p:nvPr/>
        </p:nvSpPr>
        <p:spPr>
          <a:xfrm>
            <a:off x="5909338" y="2179104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F725883-4E92-59BD-6A4D-920C160E9CA2}"/>
              </a:ext>
            </a:extLst>
          </p:cNvPr>
          <p:cNvCxnSpPr>
            <a:cxnSpLocks/>
          </p:cNvCxnSpPr>
          <p:nvPr/>
        </p:nvCxnSpPr>
        <p:spPr>
          <a:xfrm>
            <a:off x="6337179" y="2398603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96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445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can be </a:t>
            </a:r>
            <a:r>
              <a:rPr lang="it-IT" sz="2400" dirty="0" err="1"/>
              <a:t>rewritten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Thus </a:t>
                </a:r>
                <a:r>
                  <a:rPr lang="it-IT" sz="2400" dirty="0" err="1"/>
                  <a:t>identifying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blipFill>
                <a:blip r:embed="rId4"/>
                <a:stretch>
                  <a:fillRect l="-1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/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So a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/>
                  <a:t> points to a short range component in the 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function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true</a:t>
                </a:r>
                <a:r>
                  <a:rPr lang="it-IT" sz="2400" dirty="0"/>
                  <a:t> up to </a:t>
                </a:r>
                <a:r>
                  <a:rPr lang="it-IT" sz="2400" dirty="0" err="1"/>
                  <a:t>corrections</a:t>
                </a:r>
                <a:r>
                  <a:rPr lang="it-IT" sz="2400" dirty="0"/>
                  <a:t> of the order of the range of 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btw</a:t>
                </a:r>
                <a:r>
                  <a:rPr lang="it-IT" sz="2400" dirty="0"/>
                  <a:t> are positive under general </a:t>
                </a:r>
                <a:r>
                  <a:rPr lang="it-IT" sz="2400" dirty="0" err="1"/>
                  <a:t>assumptions</a:t>
                </a:r>
                <a:endParaRPr lang="it-IT" sz="2400" dirty="0"/>
              </a:p>
              <a:p>
                <a:pPr algn="r"/>
                <a:r>
                  <a:rPr lang="it-IT" dirty="0">
                    <a:solidFill>
                      <a:srgbClr val="C00000"/>
                    </a:solidFill>
                  </a:rPr>
                  <a:t>Esposito, Maiani, Pilloni, </a:t>
                </a:r>
                <a:r>
                  <a:rPr lang="it-IT" dirty="0" err="1">
                    <a:solidFill>
                      <a:srgbClr val="C00000"/>
                    </a:solidFill>
                  </a:rPr>
                  <a:t>Polosa</a:t>
                </a:r>
                <a:r>
                  <a:rPr lang="it-IT" dirty="0">
                    <a:solidFill>
                      <a:srgbClr val="C00000"/>
                    </a:solidFill>
                  </a:rPr>
                  <a:t>, </a:t>
                </a:r>
                <a:r>
                  <a:rPr lang="it-IT" dirty="0" err="1">
                    <a:solidFill>
                      <a:srgbClr val="C00000"/>
                    </a:solidFill>
                  </a:rPr>
                  <a:t>Riquer</a:t>
                </a:r>
                <a:r>
                  <a:rPr lang="it-IT" dirty="0">
                    <a:solidFill>
                      <a:srgbClr val="C00000"/>
                    </a:solidFill>
                  </a:rPr>
                  <a:t>, 105 (2022) 3, L031503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blipFill>
                <a:blip r:embed="rId5"/>
                <a:stretch>
                  <a:fillRect l="-1058" t="-2299" r="-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715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1BD5A3-CAAA-70F9-5CA0-83277F295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38" y="0"/>
            <a:ext cx="8744524" cy="627496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09944A-77D1-DB8D-E8D1-94244BCDBAA4}"/>
              </a:ext>
            </a:extLst>
          </p:cNvPr>
          <p:cNvSpPr txBox="1"/>
          <p:nvPr/>
        </p:nvSpPr>
        <p:spPr>
          <a:xfrm>
            <a:off x="7905195" y="5905633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L. Maiani</a:t>
            </a:r>
          </a:p>
        </p:txBody>
      </p:sp>
    </p:spTree>
    <p:extLst>
      <p:ext uri="{BB962C8B-B14F-4D97-AF65-F5344CB8AC3E}">
        <p14:creationId xmlns:p14="http://schemas.microsoft.com/office/powerpoint/2010/main" val="3702537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A4E5785-85E1-9E3C-9E27-4E526DC1E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7933166" cy="62041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22FA38-173C-C815-CBC8-9F413CB5EEFA}"/>
              </a:ext>
            </a:extLst>
          </p:cNvPr>
          <p:cNvSpPr txBox="1"/>
          <p:nvPr/>
        </p:nvSpPr>
        <p:spPr>
          <a:xfrm>
            <a:off x="7351299" y="5913074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L. Maiani</a:t>
            </a:r>
          </a:p>
        </p:txBody>
      </p:sp>
    </p:spTree>
    <p:extLst>
      <p:ext uri="{BB962C8B-B14F-4D97-AF65-F5344CB8AC3E}">
        <p14:creationId xmlns:p14="http://schemas.microsoft.com/office/powerpoint/2010/main" val="2888924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Triangle singularity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49091" y="5293381"/>
            <a:ext cx="429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PLB757, 61-64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Guo, Meissner, Wang, Yang PRD92, 071502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5847" y="1548313"/>
            <a:ext cx="5179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Logarithmic branch points can simulate a resonant behavior, only in </a:t>
            </a:r>
            <a:r>
              <a:rPr lang="it-IT" sz="2400" dirty="0">
                <a:solidFill>
                  <a:srgbClr val="0000FF"/>
                </a:solidFill>
              </a:rPr>
              <a:t>very special kinematical conditions</a:t>
            </a:r>
            <a:r>
              <a:rPr lang="it-IT" sz="2400" dirty="0"/>
              <a:t> 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Coleman and Norton, Nuovo Cim. 38, 438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" y="4368018"/>
            <a:ext cx="5998095" cy="1097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14" y="5465057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dirty="0"/>
              <a:t>...but the cancellation can be spread in different channels, you might still see peaks in other channels only!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2428" y="1162010"/>
            <a:ext cx="3658331" cy="1991098"/>
            <a:chOff x="0" y="3567065"/>
            <a:chExt cx="4025559" cy="2087655"/>
          </a:xfrm>
        </p:grpSpPr>
        <p:sp>
          <p:nvSpPr>
            <p:cNvPr id="13" name="Rectangle 12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667" r="-85333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6757" r="-6757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4545" r="-445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213" y="3524473"/>
            <a:ext cx="7939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/>
              <a:t>However, this effects </a:t>
            </a:r>
            <a:r>
              <a:rPr lang="it-IT" sz="2400" dirty="0">
                <a:solidFill>
                  <a:srgbClr val="0000FF"/>
                </a:solidFill>
              </a:rPr>
              <a:t>cancels in Dalitz projections, </a:t>
            </a:r>
            <a:r>
              <a:rPr lang="it-IT" sz="2400" dirty="0">
                <a:solidFill>
                  <a:srgbClr val="FF0000"/>
                </a:solidFill>
              </a:rPr>
              <a:t>no peaks</a:t>
            </a:r>
            <a:r>
              <a:rPr lang="it-IT" sz="2400" dirty="0"/>
              <a:t> </a:t>
            </a:r>
            <a:r>
              <a:rPr lang="it-IT" dirty="0">
                <a:solidFill>
                  <a:srgbClr val="C00000"/>
                </a:solidFill>
              </a:rPr>
              <a:t>Schmid, Phys.Rev. 154, 1363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6986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896644" y="3890882"/>
            <a:ext cx="3606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Molecule</a:t>
            </a:r>
          </a:p>
          <a:p>
            <a:r>
              <a:rPr lang="en-US" sz="1600" dirty="0" err="1">
                <a:solidFill>
                  <a:srgbClr val="C00000"/>
                </a:solidFill>
              </a:rPr>
              <a:t>Tornqvist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Z.Phys</a:t>
            </a:r>
            <a:r>
              <a:rPr lang="en-US" sz="1600" dirty="0">
                <a:solidFill>
                  <a:srgbClr val="C00000"/>
                </a:solidFill>
              </a:rPr>
              <a:t>. C61, 525</a:t>
            </a:r>
          </a:p>
          <a:p>
            <a:r>
              <a:rPr lang="en-US" sz="1600" dirty="0" err="1">
                <a:solidFill>
                  <a:srgbClr val="C00000"/>
                </a:solidFill>
              </a:rPr>
              <a:t>Braaten</a:t>
            </a:r>
            <a:r>
              <a:rPr lang="en-US" sz="1600" dirty="0">
                <a:solidFill>
                  <a:srgbClr val="C00000"/>
                </a:solidFill>
              </a:rPr>
              <a:t> and </a:t>
            </a:r>
            <a:r>
              <a:rPr lang="en-US" sz="1600" dirty="0" err="1">
                <a:solidFill>
                  <a:srgbClr val="C00000"/>
                </a:solidFill>
              </a:rPr>
              <a:t>Kusunoki</a:t>
            </a:r>
            <a:r>
              <a:rPr lang="en-US" sz="1600" dirty="0">
                <a:solidFill>
                  <a:srgbClr val="C00000"/>
                </a:solidFill>
              </a:rPr>
              <a:t>, PRD69 074005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Swanson, Phys.Rept. 429 243-305</a:t>
            </a:r>
          </a:p>
          <a:p>
            <a:endParaRPr lang="it-IT" sz="1600" dirty="0">
              <a:solidFill>
                <a:srgbClr val="CC00FF"/>
              </a:solidFill>
            </a:endParaRPr>
          </a:p>
        </p:txBody>
      </p:sp>
      <p:sp>
        <p:nvSpPr>
          <p:cNvPr id="34" name="Ovale 33"/>
          <p:cNvSpPr/>
          <p:nvPr/>
        </p:nvSpPr>
        <p:spPr>
          <a:xfrm rot="683251">
            <a:off x="158579" y="3963074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66769" y="4221332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1046521" y="4273919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94495" y="1427251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6045615" y="1192468"/>
            <a:ext cx="30221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Diquark-Antidiquark</a:t>
            </a:r>
          </a:p>
          <a:p>
            <a:pPr algn="r"/>
            <a:r>
              <a:rPr lang="it-IT" sz="1600" dirty="0">
                <a:solidFill>
                  <a:schemeClr val="accent1"/>
                </a:solidFill>
              </a:rPr>
              <a:t>Maiani, </a:t>
            </a:r>
            <a:r>
              <a:rPr lang="it-IT" sz="1600" i="1" dirty="0">
                <a:solidFill>
                  <a:schemeClr val="accent1"/>
                </a:solidFill>
              </a:rPr>
              <a:t>et al.</a:t>
            </a:r>
            <a:r>
              <a:rPr lang="it-IT" sz="1600" dirty="0">
                <a:solidFill>
                  <a:schemeClr val="accent1"/>
                </a:solidFill>
              </a:rPr>
              <a:t> PRD71, 014028</a:t>
            </a:r>
          </a:p>
          <a:p>
            <a:pPr algn="r"/>
            <a:r>
              <a:rPr lang="it-IT" sz="1600" dirty="0">
                <a:solidFill>
                  <a:schemeClr val="accent1"/>
                </a:solidFill>
              </a:rPr>
              <a:t>Faccini, AP, </a:t>
            </a:r>
            <a:r>
              <a:rPr lang="it-IT" sz="1600" i="1" dirty="0">
                <a:solidFill>
                  <a:schemeClr val="accent1"/>
                </a:solidFill>
              </a:rPr>
              <a:t>et al.</a:t>
            </a:r>
            <a:r>
              <a:rPr lang="it-IT" sz="1600" dirty="0">
                <a:solidFill>
                  <a:schemeClr val="accent1"/>
                </a:solidFill>
              </a:rPr>
              <a:t> PRD87, 111102 </a:t>
            </a:r>
          </a:p>
          <a:p>
            <a:pPr algn="r"/>
            <a:r>
              <a:rPr lang="it-IT" sz="1600" dirty="0">
                <a:solidFill>
                  <a:schemeClr val="accent1"/>
                </a:solidFill>
              </a:rPr>
              <a:t>Maiani, et al. PRD89, 114010</a:t>
            </a:r>
          </a:p>
          <a:p>
            <a:pPr algn="r"/>
            <a:r>
              <a:rPr lang="it-IT" sz="1600" dirty="0">
                <a:solidFill>
                  <a:schemeClr val="accent1"/>
                </a:solidFill>
              </a:rPr>
              <a:t>Maiani, et al., PLB778, 247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9166" y="268391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1574962" y="2548570"/>
            <a:ext cx="27076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Hybrids/BO tetraquarks</a:t>
            </a:r>
          </a:p>
          <a:p>
            <a:r>
              <a:rPr lang="it-IT" sz="1600" dirty="0">
                <a:solidFill>
                  <a:srgbClr val="C00000"/>
                </a:solidFill>
              </a:rPr>
              <a:t>Kou and Pene, PLB631, 164</a:t>
            </a:r>
          </a:p>
          <a:p>
            <a:r>
              <a:rPr lang="it-IT" sz="1600" dirty="0">
                <a:solidFill>
                  <a:srgbClr val="C00000"/>
                </a:solidFill>
              </a:rPr>
              <a:t>Braaten, PRL111, 162003</a:t>
            </a:r>
          </a:p>
          <a:p>
            <a:r>
              <a:rPr lang="it-IT" sz="1600" dirty="0">
                <a:solidFill>
                  <a:srgbClr val="C00000"/>
                </a:solidFill>
              </a:rPr>
              <a:t>Berwein </a:t>
            </a:r>
            <a:r>
              <a:rPr lang="it-IT" sz="1600" i="1" dirty="0">
                <a:solidFill>
                  <a:srgbClr val="C00000"/>
                </a:solidFill>
              </a:rPr>
              <a:t>et al</a:t>
            </a:r>
            <a:r>
              <a:rPr lang="it-IT" sz="1600" dirty="0">
                <a:solidFill>
                  <a:srgbClr val="C00000"/>
                </a:solidFill>
              </a:rPr>
              <a:t>., PRD92, 114019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103112" y="516630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1837033" y="5090600"/>
            <a:ext cx="3252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Hadroquarkonium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Dubynskiy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PLB 666, 344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Dubynskiy and Voloshin, PLB 671, 82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Li and Voloshin, MPLA29, 1450060</a:t>
            </a:r>
          </a:p>
          <a:p>
            <a:endParaRPr lang="it-IT" sz="1600" dirty="0">
              <a:solidFill>
                <a:srgbClr val="CC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6383" y="1215297"/>
            <a:ext cx="1327144" cy="1037857"/>
            <a:chOff x="196383" y="1215297"/>
            <a:chExt cx="1327144" cy="1037857"/>
          </a:xfrm>
        </p:grpSpPr>
        <p:sp>
          <p:nvSpPr>
            <p:cNvPr id="97" name="Nuvola 52"/>
            <p:cNvSpPr/>
            <p:nvPr/>
          </p:nvSpPr>
          <p:spPr>
            <a:xfrm>
              <a:off x="196383" y="1574817"/>
              <a:ext cx="1327144" cy="678337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89" name="Ovale 36"/>
            <p:cNvSpPr/>
            <p:nvPr/>
          </p:nvSpPr>
          <p:spPr>
            <a:xfrm rot="1702495">
              <a:off x="444296" y="1215297"/>
              <a:ext cx="803876" cy="81550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916243" y="1463205"/>
              <a:ext cx="148987" cy="14898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666827" y="1615805"/>
              <a:ext cx="148987" cy="14898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1573686" y="1186158"/>
            <a:ext cx="26393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Meson/Baryon+continuum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Ferretti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PRC88, 015207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Ferretti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PRD90, 094022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Ferretti et al., 1806.02489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5089377" y="3172715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3356" y="2923719"/>
            <a:ext cx="25600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Kinematical effects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Szczepaniak, PLB747, 410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Szczepaniak, PLB757, 61</a:t>
            </a:r>
          </a:p>
          <a:p>
            <a:r>
              <a:rPr lang="it-IT" sz="1600" dirty="0">
                <a:solidFill>
                  <a:srgbClr val="C00000"/>
                </a:solidFill>
              </a:rPr>
              <a:t>Guo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PRD92, 071502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Swanson, IJMPE25, 1642010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6744A123-BC7F-0634-AD1B-68E3802DEE07}"/>
              </a:ext>
            </a:extLst>
          </p:cNvPr>
          <p:cNvSpPr txBox="1"/>
          <p:nvPr/>
        </p:nvSpPr>
        <p:spPr>
          <a:xfrm>
            <a:off x="5936895" y="4871303"/>
            <a:ext cx="31039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dirty="0">
                <a:solidFill>
                  <a:srgbClr val="CC00FF"/>
                </a:solidFill>
              </a:rPr>
              <a:t>+ Lattice</a:t>
            </a:r>
          </a:p>
          <a:p>
            <a:pPr algn="r"/>
            <a:r>
              <a:rPr lang="it-IT" sz="2400" dirty="0">
                <a:solidFill>
                  <a:srgbClr val="CC00FF"/>
                </a:solidFill>
              </a:rPr>
              <a:t>+ Sum rules</a:t>
            </a:r>
            <a:br>
              <a:rPr lang="it-IT" sz="2400" dirty="0">
                <a:solidFill>
                  <a:srgbClr val="CC00FF"/>
                </a:solidFill>
              </a:rPr>
            </a:br>
            <a:r>
              <a:rPr lang="it-IT" sz="2400" dirty="0">
                <a:solidFill>
                  <a:srgbClr val="CC00FF"/>
                </a:solidFill>
              </a:rPr>
              <a:t>+ </a:t>
            </a:r>
            <a:r>
              <a:rPr lang="it-IT" sz="2400" dirty="0" err="1">
                <a:solidFill>
                  <a:srgbClr val="CC00FF"/>
                </a:solidFill>
              </a:rPr>
              <a:t>Functional</a:t>
            </a:r>
            <a:r>
              <a:rPr lang="it-IT" sz="2400" dirty="0">
                <a:solidFill>
                  <a:srgbClr val="CC00FF"/>
                </a:solidFill>
              </a:rPr>
              <a:t> </a:t>
            </a:r>
            <a:r>
              <a:rPr lang="it-IT" sz="2400" dirty="0" err="1">
                <a:solidFill>
                  <a:srgbClr val="CC00FF"/>
                </a:solidFill>
              </a:rPr>
              <a:t>methods</a:t>
            </a:r>
            <a:endParaRPr lang="it-IT" sz="2400" dirty="0">
              <a:solidFill>
                <a:srgbClr val="CC00FF"/>
              </a:solidFill>
            </a:endParaRPr>
          </a:p>
        </p:txBody>
      </p:sp>
      <p:sp>
        <p:nvSpPr>
          <p:cNvPr id="65" name="Rectangle 58">
            <a:extLst>
              <a:ext uri="{FF2B5EF4-FFF2-40B4-BE49-F238E27FC236}">
                <a16:creationId xmlns:a16="http://schemas.microsoft.com/office/drawing/2014/main" id="{DD601D15-CC8D-C7C9-E06B-8A9E1502F0B4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35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 summary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34" y="105636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620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026" y="3230305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8680" y="1212094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19" y="3067620"/>
            <a:ext cx="2919661" cy="19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76303" y="3223345"/>
            <a:ext cx="37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77" y="1855327"/>
            <a:ext cx="3893323" cy="2056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8026" y="5224464"/>
                <a:ext cx="82148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Naive loglikelihood ratio test give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/>
                  <a:t> significance of the scenario III+tr. over IV+tr.,</a:t>
                </a:r>
                <a:br>
                  <a:rPr lang="it-IT" dirty="0"/>
                </a:br>
                <a:r>
                  <a:rPr lang="it-IT" dirty="0"/>
                  <a:t>looking at plots it looks too much – better using some more solid test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26" y="5224464"/>
                <a:ext cx="8214813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593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32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Testing scenarios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690411" y="2170890"/>
            <a:ext cx="7731958" cy="972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200" b="0" dirty="0"/>
                  <a:t>The scattering matrix is parametrized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blipFill rotWithShape="0">
                <a:blip r:embed="rId3"/>
                <a:stretch>
                  <a:fillRect l="-2337" t="-19672" r="-167" b="-393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70598" y="3914494"/>
            <a:ext cx="411125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200" b="0" dirty="0"/>
              <a:t>Four different scenarios considered: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7712" y="4428202"/>
                <a:ext cx="8948732" cy="175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«</a:t>
                </a:r>
                <a:r>
                  <a:rPr lang="it-IT" sz="2000" dirty="0">
                    <a:solidFill>
                      <a:srgbClr val="FF0000"/>
                    </a:solidFill>
                  </a:rPr>
                  <a:t>III</a:t>
                </a:r>
                <a:r>
                  <a:rPr lang="it-IT" sz="2000" dirty="0"/>
                  <a:t>»: the K matrix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it-IT" sz="2000" dirty="0"/>
                  <a:t>, this generates a pole in the closest unphysical sheet</a:t>
                </a:r>
                <a:br>
                  <a:rPr lang="it-IT" sz="2000" dirty="0"/>
                </a:br>
                <a:r>
                  <a:rPr lang="it-IT" sz="2000" dirty="0"/>
                  <a:t>the rescattering integral is set to zero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«</a:t>
                </a:r>
                <a:r>
                  <a:rPr lang="it-IT" sz="2000" dirty="0">
                    <a:solidFill>
                      <a:srgbClr val="FF0000"/>
                    </a:solidFill>
                  </a:rPr>
                  <a:t>III+tr.</a:t>
                </a:r>
                <a:r>
                  <a:rPr lang="it-IT" sz="2000" dirty="0"/>
                  <a:t>»: same, but with the correct value of the rescattering integral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«</a:t>
                </a:r>
                <a:r>
                  <a:rPr lang="it-IT" sz="2000" dirty="0">
                    <a:solidFill>
                      <a:srgbClr val="FF0000"/>
                    </a:solidFill>
                  </a:rPr>
                  <a:t>IV+tr.</a:t>
                </a:r>
                <a:r>
                  <a:rPr lang="it-IT" sz="2000" dirty="0"/>
                  <a:t>»: the K matrix is constant, this generates a virtual state pole in the IV sheet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«</a:t>
                </a:r>
                <a:r>
                  <a:rPr lang="it-IT" sz="2000" dirty="0">
                    <a:solidFill>
                      <a:srgbClr val="FF0000"/>
                    </a:solidFill>
                  </a:rPr>
                  <a:t>tr.</a:t>
                </a:r>
                <a:r>
                  <a:rPr lang="it-IT" sz="2000" dirty="0"/>
                  <a:t>»: same, but the pole is pushed far away by adding a penalty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" y="4428202"/>
                <a:ext cx="8948732" cy="1755865"/>
              </a:xfrm>
              <a:prstGeom prst="rect">
                <a:avLst/>
              </a:prstGeom>
              <a:blipFill rotWithShape="0">
                <a:blip r:embed="rId4"/>
                <a:stretch>
                  <a:fillRect l="-613" r="-341"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50" y="1037894"/>
            <a:ext cx="873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FF"/>
                </a:solidFill>
              </a:rPr>
              <a:t>We approximate all the particles to be scalar</a:t>
            </a:r>
            <a:r>
              <a:rPr lang="it-IT" dirty="0"/>
              <a:t> – this affects the value of couplings, which are not normalized anyway – but not the position of singularities. </a:t>
            </a:r>
            <a:br>
              <a:rPr lang="it-IT" dirty="0"/>
            </a:br>
            <a:r>
              <a:rPr lang="it-IT" dirty="0"/>
              <a:t>This also limits the number of free parameters</a:t>
            </a:r>
          </a:p>
        </p:txBody>
      </p:sp>
    </p:spTree>
    <p:extLst>
      <p:ext uri="{BB962C8B-B14F-4D97-AF65-F5344CB8AC3E}">
        <p14:creationId xmlns:p14="http://schemas.microsoft.com/office/powerpoint/2010/main" val="297336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Hybrids</a:t>
            </a:r>
            <a:r>
              <a:rPr lang="it-IT" dirty="0">
                <a:solidFill>
                  <a:schemeClr val="tx1"/>
                </a:solidFill>
              </a:rPr>
              <a:t>, ...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1971" y="997861"/>
            <a:ext cx="83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Attraction and repulsion in 1-gluon exchange approximation is given by</a:t>
            </a:r>
            <a:endParaRPr lang="it-IT" sz="2000" dirty="0" err="1"/>
          </a:p>
        </p:txBody>
      </p:sp>
      <p:grpSp>
        <p:nvGrpSpPr>
          <p:cNvPr id="8" name="Group 7"/>
          <p:cNvGrpSpPr/>
          <p:nvPr/>
        </p:nvGrpSpPr>
        <p:grpSpPr>
          <a:xfrm>
            <a:off x="77357" y="1628420"/>
            <a:ext cx="2466582" cy="1118795"/>
            <a:chOff x="5880206" y="3874000"/>
            <a:chExt cx="2466582" cy="1118795"/>
          </a:xfrm>
        </p:grpSpPr>
        <p:sp>
          <p:nvSpPr>
            <p:cNvPr id="14" name="Ovale 13"/>
            <p:cNvSpPr/>
            <p:nvPr/>
          </p:nvSpPr>
          <p:spPr>
            <a:xfrm rot="1702495">
              <a:off x="5880206" y="3874000"/>
              <a:ext cx="1785769" cy="11187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6856561" y="4501853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410120" y="4154024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/>
                <p:cNvSpPr txBox="1"/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>
                                    <a:solidFill>
                                      <a:srgbClr val="3333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4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620794" y="1578968"/>
            <a:ext cx="2107585" cy="1611606"/>
            <a:chOff x="531215" y="2064403"/>
            <a:chExt cx="2683776" cy="20522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/>
                <p:cNvSpPr txBox="1"/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𝑘𝑙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6" name="CasellaDiTesto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412" b="-2978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126"/>
            <p:cNvGrpSpPr>
              <a:grpSpLocks noChangeAspect="1"/>
            </p:cNvGrpSpPr>
            <p:nvPr/>
          </p:nvGrpSpPr>
          <p:grpSpPr bwMode="auto">
            <a:xfrm>
              <a:off x="1090066" y="2805695"/>
              <a:ext cx="1575572" cy="268472"/>
              <a:chOff x="804" y="3206"/>
              <a:chExt cx="2344" cy="314"/>
            </a:xfrm>
          </p:grpSpPr>
          <p:sp>
            <p:nvSpPr>
              <p:cNvPr id="23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1" name="Gruppo 30"/>
            <p:cNvGrpSpPr/>
            <p:nvPr/>
          </p:nvGrpSpPr>
          <p:grpSpPr>
            <a:xfrm>
              <a:off x="1079293" y="2145070"/>
              <a:ext cx="0" cy="1896869"/>
              <a:chOff x="1065007" y="2145070"/>
              <a:chExt cx="0" cy="1896869"/>
            </a:xfrm>
          </p:grpSpPr>
          <p:cxnSp>
            <p:nvCxnSpPr>
              <p:cNvPr id="17" name="Connettore 1 16"/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ttore 2 4"/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2 29"/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o 31"/>
            <p:cNvGrpSpPr/>
            <p:nvPr/>
          </p:nvGrpSpPr>
          <p:grpSpPr>
            <a:xfrm>
              <a:off x="2677630" y="2145069"/>
              <a:ext cx="0" cy="1896869"/>
              <a:chOff x="1065007" y="2145070"/>
              <a:chExt cx="0" cy="1896869"/>
            </a:xfrm>
          </p:grpSpPr>
          <p:cxnSp>
            <p:nvCxnSpPr>
              <p:cNvPr id="33" name="Connettore 1 32"/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2 33"/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34"/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sellaDiTesto 36"/>
                <p:cNvSpPr txBox="1"/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𝑖𝑗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7" name="CasellaDiTesto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7692" b="-365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sellaDiTesto 37"/>
                <p:cNvSpPr txBox="1"/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𝑖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CasellaDiTes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914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sellaDiTesto 38"/>
                <p:cNvSpPr txBox="1"/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𝑗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143" r="-11905" b="-43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39"/>
                <p:cNvSpPr txBox="1"/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0" name="CasellaDiTesto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4167"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/>
                <p:cNvSpPr txBox="1"/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𝑙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CasellaDiTesto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tangolo 41"/>
              <p:cNvSpPr/>
              <p:nvPr/>
            </p:nvSpPr>
            <p:spPr>
              <a:xfrm>
                <a:off x="4576695" y="1415501"/>
                <a:ext cx="4311906" cy="1824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it-IT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2" name="Rettangolo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95" y="1415501"/>
                <a:ext cx="4311906" cy="18249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Diquarks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15505"/>
          <a:stretch/>
        </p:blipFill>
        <p:spPr>
          <a:xfrm>
            <a:off x="6408325" y="3329498"/>
            <a:ext cx="2278475" cy="19973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5603846" y="5301563"/>
            <a:ext cx="3422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H-shape with a 4 quark system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Cardoso, Cardoso, Bicudo,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PRD84, 054508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FA81C98-2AA1-1A63-43DF-2FCF0F700C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568" y="3337527"/>
            <a:ext cx="3591266" cy="2778543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2CAE370-CD95-309A-6B32-863A6F675144}"/>
              </a:ext>
            </a:extLst>
          </p:cNvPr>
          <p:cNvSpPr txBox="1"/>
          <p:nvPr/>
        </p:nvSpPr>
        <p:spPr>
          <a:xfrm>
            <a:off x="485550" y="3765819"/>
            <a:ext cx="2578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Francis 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2106.09080</a:t>
            </a:r>
          </a:p>
        </p:txBody>
      </p:sp>
    </p:spTree>
    <p:extLst>
      <p:ext uri="{BB962C8B-B14F-4D97-AF65-F5344CB8AC3E}">
        <p14:creationId xmlns:p14="http://schemas.microsoft.com/office/powerpoint/2010/main" val="183268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72288" y="1197264"/>
            <a:ext cx="761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/>
              <a:t>In a constituent quark model, we can think of a</a:t>
            </a:r>
          </a:p>
          <a:p>
            <a:pPr>
              <a:buNone/>
            </a:pPr>
            <a:r>
              <a:rPr lang="it-IT" b="1" dirty="0">
                <a:solidFill>
                  <a:srgbClr val="C00000"/>
                </a:solidFill>
              </a:rPr>
              <a:t>diquark-antidiquark compact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-179613" y="1913338"/>
                <a:ext cx="4176446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/>
                                </a:rPr>
                                <m:t>𝑐𝑞</m:t>
                              </m:r>
                            </m:e>
                          </m:d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=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0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𝑆</m:t>
                          </m:r>
                          <m:r>
                            <a:rPr lang="it-IT" sz="2400" i="1">
                              <a:latin typeface="Cambria Math"/>
                            </a:rPr>
                            <m:t>=</m:t>
                          </m:r>
                          <m:r>
                            <a:rPr lang="it-IT" sz="2400" i="1">
                              <a:latin typeface="Cambria Math"/>
                            </a:rPr>
                            <m:t>0</m:t>
                          </m:r>
                          <m:r>
                            <a:rPr lang="it-IT" sz="2400" i="1">
                              <a:latin typeface="Cambria Math"/>
                            </a:rPr>
                            <m:t>,</m:t>
                          </m:r>
                          <m:r>
                            <a:rPr lang="it-IT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9613" y="1913338"/>
                <a:ext cx="4176446" cy="477888"/>
              </a:xfrm>
              <a:prstGeom prst="rect">
                <a:avLst/>
              </a:prstGeom>
              <a:blipFill rotWithShape="0"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/>
          <p:cNvSpPr txBox="1"/>
          <p:nvPr/>
        </p:nvSpPr>
        <p:spPr>
          <a:xfrm>
            <a:off x="36375" y="2482313"/>
            <a:ext cx="6079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Maiani, Piccinini, Polosa, Riquer PRD71 014028</a:t>
            </a:r>
          </a:p>
          <a:p>
            <a:r>
              <a:rPr lang="it-IT" dirty="0">
                <a:solidFill>
                  <a:schemeClr val="accent1"/>
                </a:solidFill>
              </a:rPr>
              <a:t>same + Faccini, AP, PRD87 111102</a:t>
            </a:r>
          </a:p>
          <a:p>
            <a:endParaRPr lang="it-IT" dirty="0">
              <a:solidFill>
                <a:schemeClr val="accent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97078" y="585414"/>
            <a:ext cx="3028280" cy="1753877"/>
            <a:chOff x="5480433" y="1893021"/>
            <a:chExt cx="3028280" cy="1753877"/>
          </a:xfrm>
        </p:grpSpPr>
        <p:sp>
          <p:nvSpPr>
            <p:cNvPr id="24" name="Ovale 23"/>
            <p:cNvSpPr/>
            <p:nvPr/>
          </p:nvSpPr>
          <p:spPr>
            <a:xfrm rot="2881862">
              <a:off x="6869984" y="2281512"/>
              <a:ext cx="1613043" cy="8360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 rot="2881862">
              <a:off x="5649072" y="2422346"/>
              <a:ext cx="1613043" cy="8360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6116545" y="2398165"/>
              <a:ext cx="400693" cy="400693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/>
            <p:cNvSpPr/>
            <p:nvPr/>
          </p:nvSpPr>
          <p:spPr>
            <a:xfrm>
              <a:off x="6517238" y="3063846"/>
              <a:ext cx="236305" cy="236305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/>
            <p:cNvCxnSpPr/>
            <p:nvPr/>
          </p:nvCxnSpPr>
          <p:spPr>
            <a:xfrm flipV="1">
              <a:off x="6316891" y="2233347"/>
              <a:ext cx="0" cy="62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e 14"/>
            <p:cNvSpPr/>
            <p:nvPr/>
          </p:nvSpPr>
          <p:spPr>
            <a:xfrm>
              <a:off x="7393966" y="2298850"/>
              <a:ext cx="400693" cy="40069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2 15"/>
            <p:cNvCxnSpPr/>
            <p:nvPr/>
          </p:nvCxnSpPr>
          <p:spPr>
            <a:xfrm flipV="1">
              <a:off x="7594312" y="2134032"/>
              <a:ext cx="0" cy="62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flipV="1">
              <a:off x="6635390" y="2943978"/>
              <a:ext cx="0" cy="440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/>
            <p:cNvSpPr/>
            <p:nvPr/>
          </p:nvSpPr>
          <p:spPr>
            <a:xfrm flipV="1">
              <a:off x="7676507" y="2882759"/>
              <a:ext cx="236305" cy="23630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7794659" y="2798858"/>
              <a:ext cx="0" cy="440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5480433" y="2857944"/>
                  <a:ext cx="66781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sz="2400" b="1" dirty="0"/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433" y="2857944"/>
                  <a:ext cx="667819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/>
                <p:cNvSpPr txBox="1"/>
                <p:nvPr/>
              </p:nvSpPr>
              <p:spPr>
                <a:xfrm>
                  <a:off x="7840894" y="1961173"/>
                  <a:ext cx="667819" cy="462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sz="2400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sz="2400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0894" y="1961173"/>
                  <a:ext cx="667819" cy="46243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550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/>
                <p:cNvSpPr/>
                <p:nvPr/>
              </p:nvSpPr>
              <p:spPr>
                <a:xfrm>
                  <a:off x="5829254" y="2263160"/>
                  <a:ext cx="354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FF00FF"/>
                                </a:solidFill>
                                <a:latin typeface="Cambria Math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ttango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9254" y="2263160"/>
                  <a:ext cx="35458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ttangolo 28"/>
                <p:cNvSpPr/>
                <p:nvPr/>
              </p:nvSpPr>
              <p:spPr>
                <a:xfrm>
                  <a:off x="7128455" y="2134464"/>
                  <a:ext cx="354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00FF00"/>
                            </a:solidFill>
                            <a:latin typeface="Cambria Math"/>
                          </a:rPr>
                          <m:t>𝒄</m:t>
                        </m:r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ttangolo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455" y="2134464"/>
                  <a:ext cx="354584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tangolo 29"/>
                <p:cNvSpPr/>
                <p:nvPr/>
              </p:nvSpPr>
              <p:spPr>
                <a:xfrm>
                  <a:off x="6715443" y="3088776"/>
                  <a:ext cx="3770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tango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443" y="3088776"/>
                  <a:ext cx="37702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ttangolo 30"/>
                <p:cNvSpPr/>
                <p:nvPr/>
              </p:nvSpPr>
              <p:spPr>
                <a:xfrm>
                  <a:off x="7842962" y="2840377"/>
                  <a:ext cx="3770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33CC33"/>
                            </a:solidFill>
                            <a:latin typeface="Cambria Math"/>
                          </a:rPr>
                          <m:t>𝒒</m:t>
                        </m:r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ttangolo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2962" y="2840377"/>
                  <a:ext cx="37702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/>
              <p:cNvSpPr/>
              <p:nvPr/>
            </p:nvSpPr>
            <p:spPr>
              <a:xfrm>
                <a:off x="36375" y="3739134"/>
                <a:ext cx="4901385" cy="1068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/>
                        </a:rPr>
                        <m:t>𝐻</m:t>
                      </m:r>
                      <m:r>
                        <a:rPr lang="it-IT" sz="24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𝑑𝑞</m:t>
                              </m:r>
                            </m:sub>
                          </m:sSub>
                        </m:e>
                      </m:nary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smtClean="0">
                          <a:latin typeface="Cambria Math"/>
                        </a:rPr>
                        <m:t>2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  <m:r>
                            <a:rPr lang="it-IT" sz="2400" i="1">
                              <a:latin typeface="Cambria Math"/>
                            </a:rPr>
                            <m:t>&lt;</m:t>
                          </m:r>
                          <m:r>
                            <a:rPr lang="it-IT" sz="2400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it-IT" sz="2400" i="1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it-IT" sz="24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r>
                            <a:rPr lang="it-IT" sz="2400" b="0" i="1" smtClean="0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/>
                                    </a:rPr>
                                    <m:t>𝑎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/>
                                    </a:rPr>
                                    <m:t>𝑎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7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5" y="3739134"/>
                <a:ext cx="4901385" cy="106836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Tetraquark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272" y="5061933"/>
            <a:ext cx="4122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Decay pattern mostly driven by </a:t>
            </a:r>
            <a:r>
              <a:rPr lang="it-IT" dirty="0">
                <a:solidFill>
                  <a:srgbClr val="0000FF"/>
                </a:solidFill>
              </a:rPr>
              <a:t>HQSS 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it-IT" dirty="0"/>
              <a:t>Fair understanding of existing spectrum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</a:p>
          <a:p>
            <a:pPr>
              <a:buNone/>
            </a:pPr>
            <a:r>
              <a:rPr lang="it-IT" dirty="0">
                <a:sym typeface="Wingdings" panose="05000000000000000000" pitchFamily="2" charset="2"/>
              </a:rPr>
              <a:t>A full nonet for each level is expected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811" y="3233777"/>
            <a:ext cx="464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Spectrum according to </a:t>
            </a:r>
            <a:r>
              <a:rPr lang="it-IT" dirty="0">
                <a:solidFill>
                  <a:srgbClr val="FF0000"/>
                </a:solidFill>
              </a:rPr>
              <a:t>color-spin hamiltonian</a:t>
            </a:r>
            <a:r>
              <a:rPr lang="it-IT" dirty="0"/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5" name="Picture 33">
            <a:extLst>
              <a:ext uri="{FF2B5EF4-FFF2-40B4-BE49-F238E27FC236}">
                <a16:creationId xmlns:a16="http://schemas.microsoft.com/office/drawing/2014/main" id="{DDAFD292-1B12-A792-9AB8-505DFA7709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32" y="3233777"/>
            <a:ext cx="4017818" cy="27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5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0" y="2959889"/>
                <a:ext cx="9067799" cy="1981691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it-IT" sz="1800" dirty="0"/>
                  <a:t>A </a:t>
                </a:r>
                <a:r>
                  <a:rPr lang="it-IT" sz="1800" dirty="0">
                    <a:solidFill>
                      <a:srgbClr val="0000FF"/>
                    </a:solidFill>
                  </a:rPr>
                  <a:t>deuteron-like meson pair</a:t>
                </a:r>
                <a:r>
                  <a:rPr lang="it-IT" sz="1800" dirty="0"/>
                  <a:t>, the interaction is mediated by the exchange of light mesons 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chemeClr val="tx1"/>
                    </a:solidFill>
                  </a:rPr>
                  <a:t>Some model-independent relations (</a:t>
                </a:r>
                <a:r>
                  <a:rPr lang="it-IT" sz="1800" dirty="0" err="1">
                    <a:solidFill>
                      <a:srgbClr val="0000FF"/>
                    </a:solidFill>
                  </a:rPr>
                  <a:t>Weinberg’s</a:t>
                </a:r>
                <a:r>
                  <a:rPr lang="it-IT" sz="1800" dirty="0">
                    <a:solidFill>
                      <a:srgbClr val="0000FF"/>
                    </a:solidFill>
                  </a:rPr>
                  <a:t> </a:t>
                </a:r>
                <a:r>
                  <a:rPr lang="it-IT" sz="1800" dirty="0" err="1">
                    <a:solidFill>
                      <a:srgbClr val="0000FF"/>
                    </a:solidFill>
                  </a:rPr>
                  <a:t>criterion</a:t>
                </a:r>
                <a:r>
                  <a:rPr lang="it-IT" sz="1800" dirty="0">
                    <a:solidFill>
                      <a:schemeClr val="tx1"/>
                    </a:solidFill>
                  </a:rPr>
                  <a:t>) </a:t>
                </a:r>
                <a:r>
                  <a:rPr lang="it-IT" sz="1800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</a:t>
                </a:r>
                <a:endParaRPr lang="it-IT" sz="18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chemeClr val="tx1"/>
                    </a:solidFill>
                  </a:rPr>
                  <a:t>Good description of </a:t>
                </a:r>
                <a:r>
                  <a:rPr lang="it-IT" sz="1800" dirty="0">
                    <a:solidFill>
                      <a:srgbClr val="0000FF"/>
                    </a:solidFill>
                  </a:rPr>
                  <a:t>decay patterns</a:t>
                </a:r>
                <a:r>
                  <a:rPr lang="it-IT" sz="1800" dirty="0">
                    <a:solidFill>
                      <a:schemeClr val="tx1"/>
                    </a:solidFill>
                  </a:rPr>
                  <a:t> (mostly to constituents)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X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rgbClr val="0000FF"/>
                    </a:solidFill>
                  </a:rPr>
                  <a:t>isospin violation </a:t>
                </a:r>
                <a:r>
                  <a:rPr lang="it-IT" sz="1800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</a:t>
                </a:r>
                <a:endParaRPr lang="it-IT" sz="1800" dirty="0">
                  <a:solidFill>
                    <a:schemeClr val="accent1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chemeClr val="tx1"/>
                    </a:solidFill>
                  </a:rPr>
                  <a:t>States appear </a:t>
                </a:r>
                <a:r>
                  <a:rPr lang="it-IT" sz="1800" dirty="0">
                    <a:solidFill>
                      <a:srgbClr val="0000FF"/>
                    </a:solidFill>
                  </a:rPr>
                  <a:t>close to thresholds </a:t>
                </a:r>
                <a:r>
                  <a:rPr lang="it-IT" sz="1800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 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Unclear</a:t>
                </a:r>
                <a:r>
                  <a:rPr lang="it-IT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spectrum </a:t>
                </a:r>
                <a:r>
                  <a:rPr lang="it-IT" sz="18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(a state for each threshold?) </a:t>
                </a:r>
                <a:r>
                  <a:rPr lang="it-IT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– depends on potential models </a:t>
                </a:r>
                <a:endParaRPr lang="it-IT" sz="18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959889"/>
                <a:ext cx="9067799" cy="1981691"/>
              </a:xfrm>
              <a:blipFill>
                <a:blip r:embed="rId2"/>
                <a:stretch>
                  <a:fillRect l="-538" r="-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uppo 25"/>
          <p:cNvGrpSpPr/>
          <p:nvPr/>
        </p:nvGrpSpPr>
        <p:grpSpPr>
          <a:xfrm>
            <a:off x="131669" y="1180262"/>
            <a:ext cx="5065020" cy="1517709"/>
            <a:chOff x="-2674984" y="677916"/>
            <a:chExt cx="6148504" cy="1377282"/>
          </a:xfrm>
        </p:grpSpPr>
        <p:sp>
          <p:nvSpPr>
            <p:cNvPr id="6" name="Ovale 5"/>
            <p:cNvSpPr/>
            <p:nvPr/>
          </p:nvSpPr>
          <p:spPr>
            <a:xfrm rot="274152">
              <a:off x="-2674984" y="677916"/>
              <a:ext cx="6148504" cy="137728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uppo 19"/>
            <p:cNvGrpSpPr/>
            <p:nvPr/>
          </p:nvGrpSpPr>
          <p:grpSpPr>
            <a:xfrm>
              <a:off x="-2121233" y="967798"/>
              <a:ext cx="892884" cy="559397"/>
              <a:chOff x="-2061033" y="993276"/>
              <a:chExt cx="892884" cy="559397"/>
            </a:xfrm>
          </p:grpSpPr>
          <p:sp>
            <p:nvSpPr>
              <p:cNvPr id="9" name="Ovale 8"/>
              <p:cNvSpPr/>
              <p:nvPr/>
            </p:nvSpPr>
            <p:spPr>
              <a:xfrm rot="1702495">
                <a:off x="-2061033" y="99327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ttangolo 15"/>
                  <p:cNvSpPr/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uppo 18"/>
            <p:cNvGrpSpPr/>
            <p:nvPr/>
          </p:nvGrpSpPr>
          <p:grpSpPr>
            <a:xfrm>
              <a:off x="1566868" y="967798"/>
              <a:ext cx="892884" cy="916523"/>
              <a:chOff x="-551448" y="647523"/>
              <a:chExt cx="892884" cy="916523"/>
            </a:xfrm>
          </p:grpSpPr>
          <p:sp>
            <p:nvSpPr>
              <p:cNvPr id="13" name="Ovale 12"/>
              <p:cNvSpPr/>
              <p:nvPr/>
            </p:nvSpPr>
            <p:spPr>
              <a:xfrm rot="1702495">
                <a:off x="-551448" y="88704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" name="Connettore 2 17"/>
              <p:cNvCxnSpPr/>
              <p:nvPr/>
            </p:nvCxnSpPr>
            <p:spPr>
              <a:xfrm flipV="1">
                <a:off x="-365568" y="647523"/>
                <a:ext cx="593689" cy="916523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ttangolo 16"/>
                  <p:cNvSpPr/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0∗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7" name="Rettangolo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" name="Connettore 1 21"/>
            <p:cNvCxnSpPr/>
            <p:nvPr/>
          </p:nvCxnSpPr>
          <p:spPr>
            <a:xfrm>
              <a:off x="-1409929" y="1328492"/>
              <a:ext cx="3147437" cy="97527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e 23"/>
            <p:cNvSpPr/>
            <p:nvPr/>
          </p:nvSpPr>
          <p:spPr>
            <a:xfrm>
              <a:off x="0" y="1284922"/>
              <a:ext cx="184666" cy="18466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ttangolo 24"/>
                <p:cNvSpPr/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Rettangolo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ttangolo 3"/>
          <p:cNvSpPr/>
          <p:nvPr/>
        </p:nvSpPr>
        <p:spPr>
          <a:xfrm>
            <a:off x="5249093" y="726316"/>
            <a:ext cx="3712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>
                <a:solidFill>
                  <a:srgbClr val="C00000"/>
                </a:solidFill>
              </a:rPr>
              <a:t>Tornqvist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Z.Phys</a:t>
            </a:r>
            <a:r>
              <a:rPr lang="en-US" dirty="0">
                <a:solidFill>
                  <a:srgbClr val="C00000"/>
                </a:solidFill>
              </a:rPr>
              <a:t>. C61, 525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Braaten</a:t>
            </a:r>
            <a:r>
              <a:rPr lang="en-US" dirty="0">
                <a:solidFill>
                  <a:srgbClr val="C00000"/>
                </a:solidFill>
              </a:rPr>
              <a:t> and </a:t>
            </a:r>
            <a:r>
              <a:rPr lang="en-US" dirty="0" err="1">
                <a:solidFill>
                  <a:srgbClr val="C00000"/>
                </a:solidFill>
              </a:rPr>
              <a:t>Kusunoki</a:t>
            </a:r>
            <a:r>
              <a:rPr lang="en-US" dirty="0">
                <a:solidFill>
                  <a:srgbClr val="C00000"/>
                </a:solidFill>
              </a:rPr>
              <a:t>, PRD69 074005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Swanson, Phys.Rept. 429 243-305</a:t>
            </a:r>
          </a:p>
        </p:txBody>
      </p:sp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Other models: Molecule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60725" y="1638062"/>
                <a:ext cx="220111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402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∗+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acc>
                        <m:accPr>
                          <m:chr m:val="̅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725" y="1638062"/>
                <a:ext cx="2201115" cy="12003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55563" y="5063078"/>
                <a:ext cx="9178923" cy="724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d>
                                <m:d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sub>
                                          </m:s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</m:d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563" y="5063078"/>
                <a:ext cx="9178923" cy="72475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5530163" y="5004162"/>
            <a:ext cx="1540593" cy="8759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6256" y="5875562"/>
            <a:ext cx="400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Needs regularization, cutoff dependence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3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5339</Words>
  <Application>Microsoft Office PowerPoint</Application>
  <PresentationFormat>Presentazione su schermo (4:3)</PresentationFormat>
  <Paragraphs>746</Paragraphs>
  <Slides>51</Slides>
  <Notes>39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6" baseType="lpstr">
      <vt:lpstr>Arial</vt:lpstr>
      <vt:lpstr>Calibri</vt:lpstr>
      <vt:lpstr>Cambria</vt:lpstr>
      <vt:lpstr>Cambria Math</vt:lpstr>
      <vt:lpstr>NewsPrint</vt:lpstr>
      <vt:lpstr>Theoretical review of  exotic states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Theoretical review of exotic states</dc:title>
  <dc:creator>Pillaus</dc:creator>
  <cp:lastModifiedBy>Alessandro Pilloni</cp:lastModifiedBy>
  <cp:revision>897</cp:revision>
  <dcterms:created xsi:type="dcterms:W3CDTF">2012-05-23T17:12:57Z</dcterms:created>
  <dcterms:modified xsi:type="dcterms:W3CDTF">2022-05-24T11:22:44Z</dcterms:modified>
</cp:coreProperties>
</file>